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20" r:id="rId1"/>
  </p:sldMasterIdLst>
  <p:sldIdLst>
    <p:sldId id="256" r:id="rId2"/>
    <p:sldId id="257" r:id="rId3"/>
    <p:sldId id="319" r:id="rId4"/>
    <p:sldId id="317" r:id="rId5"/>
    <p:sldId id="318" r:id="rId6"/>
    <p:sldId id="316" r:id="rId7"/>
    <p:sldId id="287" r:id="rId8"/>
    <p:sldId id="320" r:id="rId9"/>
    <p:sldId id="335" r:id="rId10"/>
    <p:sldId id="288" r:id="rId11"/>
    <p:sldId id="289" r:id="rId12"/>
    <p:sldId id="290" r:id="rId13"/>
    <p:sldId id="293" r:id="rId14"/>
    <p:sldId id="295" r:id="rId15"/>
    <p:sldId id="302" r:id="rId16"/>
    <p:sldId id="323" r:id="rId17"/>
    <p:sldId id="334" r:id="rId18"/>
    <p:sldId id="300" r:id="rId19"/>
    <p:sldId id="297" r:id="rId20"/>
    <p:sldId id="324" r:id="rId21"/>
    <p:sldId id="296" r:id="rId22"/>
    <p:sldId id="325" r:id="rId23"/>
    <p:sldId id="326" r:id="rId24"/>
    <p:sldId id="329" r:id="rId25"/>
    <p:sldId id="330" r:id="rId26"/>
    <p:sldId id="332" r:id="rId27"/>
    <p:sldId id="333" r:id="rId28"/>
    <p:sldId id="303" r:id="rId29"/>
    <p:sldId id="327" r:id="rId30"/>
    <p:sldId id="328" r:id="rId31"/>
    <p:sldId id="305" r:id="rId32"/>
    <p:sldId id="306" r:id="rId33"/>
    <p:sldId id="331" r:id="rId34"/>
    <p:sldId id="307" r:id="rId35"/>
    <p:sldId id="310" r:id="rId36"/>
    <p:sldId id="308" r:id="rId37"/>
    <p:sldId id="309" r:id="rId38"/>
    <p:sldId id="311" r:id="rId39"/>
    <p:sldId id="313" r:id="rId40"/>
    <p:sldId id="314" r:id="rId41"/>
    <p:sldId id="28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61" autoAdjust="0"/>
    <p:restoredTop sz="94660"/>
  </p:normalViewPr>
  <p:slideViewPr>
    <p:cSldViewPr snapToGrid="0">
      <p:cViewPr varScale="1">
        <p:scale>
          <a:sx n="85" d="100"/>
          <a:sy n="85" d="100"/>
        </p:scale>
        <p:origin x="41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20:31:25.395"/>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41 0,'25'0'281,"-1"0"-281,1 0 0,25 0 16,-25 0-16,50 0 0,-1 0 0,-24 0 0,25 0 15,0 0-15,-26 0 0,26 0 0,-25 0 16,-25 0-16,25 0 0,-25 0 0,24 0 15,-24 0-15,0 0 16,0 0-16,0 0 47,0 0 31,0 0-78,0 0 16,0 0-1,24 0-15,-24 0 0,25 0 16,-25 0-16,25 0 16,-25 0-16,25 0 0,-26 0 15,1 0-15,0 0 16,0 0-1,0 0-15,0 0 16,0 0-16,0 0 16,0 0-16,0 0 15,-1 0-15,1 0 0,0 0 16,0 0-16,0 0 0,25 0 16,-25 0-16,0 0 15,0 0-15,-1 0 16,1 0-16,0 0 0,25 0 15,-25 0-15,0 0 16,0 0-16,0 0 0,0 0 16,-1 0-1,1 0-15,0 0 16,0 0-16,0 0 16,0 0-16,0 25 0,0-25 0,0 0 15,0 0-15,24 0 0,-24 25 16,0-25-16,0 0 0,0 0 15,25 25-15,-25-25 16,0 0-16,0 0 16,-1 0-16,1 0 15,0 0 48,0 0-63,0 0 0,25 0 15,-25 0-15,25 0 16,-1 0-16,-24 0 0,-25 24 16,25-24-16,0 0 0,0 25 15,0-25-15,-25 25 0,25-25 16,0 0-16,0 0 16,-1 0-16,1 0 31,0 0 31,0 0-46,0 0-16,0 0 0,0 0 16,0 0-16,0 0 0,0 0 0,-1 0 0,1 0 15,25 0-15,-25 0 0,25 0 0,0 0 16,-1 0-16,-24 0 0,0 0 15,25 0-15,0 0 0,-25 0 16,0 0-16,0 0 0,0 0 16,-1 0-1,1 0 1,0 0-16,0 0 0,0 0 16,0 0-16,0 0 31,0 0-31,0 0 0,0 0 15,-1 0 1,1 0 0,0 0 15,0 0-15,0-25-16,0 25 0,0-25 0,0 25 15,0 0-15,0 0 0,-1 0 0,1 0 16,25 0-16,-25 0 0,0 0 15,0 0-15,0 0 0,0 0 16,0 0-16,-1 0 0,1 0 0,0 0 16,0 0-16,0 0 0,0 0 0,0 0 15,0 0-15,0 0 0,0 0 16,-1 0-16,1 0 0,0 0 16,0 0-16,0 0 0,25 0 0,-25 0 15,0 0-15,0 0 0,0 0 0,-1 0 0,1 0 16,25 0-16,-25 0 0,25 0 15,-25 0-15,0 0 16,0 0-16,-1 0 0,1 0 0,0 0 16,0 0-16,0 0 0,0 0 15,0 0 1,0 0 0,0 0 140,24 0-141,1 0-15,-25 0 16,0 0-16,25 0 0,-25 0 0,49 0 0,-49 0 16,25 0-16,0 0 0,-25 0 0,50 0 15,-26 0-15,-24 0 0,25 0 16,0 0-16,0 0 0,0 0 16,-1 0-16,1 0 15,0 0-15,-25 0 0,0 0 0,25 0 16,-26 0-16,1 0 0,0 0 15,25 0-15,-25 0 0,0 0 16,0 0-16,0 0 0,24 0 0,-24 0 16,0 0-16,25 0 0,0 0 15,-25 0-15,0 0 0,24 0 0,-24 0 16,0 0-16,0 0 16,0 0 62,0 0-78,0 0 15,25 0-15,-25 0 0,-1 0 0,26 0 16,0 0-16,0 0 0,0 0 16,0 0-16,-26 0 15,26 0-15,-25 0 0,0 0 16,0 0-16,0 0 15,0 0-15,0 0 0,0 0 0,24 0 16,1 0-16,-25 0 0,0 0 16,0 0-16,0 0 0,0 0 15,0 0-15,-1 0 16,1 0 31,0 0-32,0 0-15,0 0 0,0 0 0,25 0 0,-25 0 16,24 0-16,1 0 0,-25 0 0,25 0 16,-25 0-16,0 0 0,0 0 15,0 0-15,-1 0 0,1 0 0,0 0 16,0 0-16,0 0 0,0 0 16,0 0 15,0 0-31,25 0 0,-1 0 15,-24 0-15,0 0 16,0 0-16,0 0 0,25 0 0,0 0 0,-25 0 16,24 0-16,-24 0 0,25 0 0,0 0 15,0 0-15,24 0 0,-24 0 0,0 0 16,25 0-16,-50 0 0,24 0 16,1 0-16,-25 0 0,25 0 0,-25 0 15,25 0-15,-26 0 0,1 0 0,0 0 16,0 0-16,0 0 156,25 0-156,-25 0 16,25 0-16,-25 0 0,24 0 15,1 0-15,-25 0 0,25 0 0,-25 0 16,25 0-16,-1 0 0,-24 0 0,0 0 16,0 0-16,0 0 0,25 0 0,-25 0 15,0 0-15,24 0 0,-24 0 16,0 0-16,0 0 0,0 0 15,0 0-15,0 0 32,0 0-32,0 0 15,-1 0-15,1 0 16,25 0-16,0 0 0,0 0 16,0 0-16,-26 0 0,26 0 15,-25 0-15,0 0 0,25 0 16,-25 0-16,25 0 0,-25 0 15,24 0-15,-24 0 0,0 0 0,0 0 16,0 0-16,25 0 0,-25 0 16,0 0-16,-1 0 15,1 0-15,0 0 0,25 0 16,-25 0-16,0 0 16,0 0-16,0 0 0,24 0 0,-24 0 15,25 0-15,-25 0 0,25 0 0,0 0 16,-25 0-16,24 0 0,-24 0 0,50 0 15,0 0-15,-26 0 0,1 0 16,25 0-16,-50 0 0,50 0 0,-1 0 16,-24 0-16,25 0 0,24 0 0,1 0 15,-25 0-15,24 0 0,1 0 0,-25 0 16,-26 0-16,1 0 0,-25 0 0,0 0 16,0 0-16,0 0 0,0 0 62,0 0-46,0 0-16,-1 0 0,1 0 15,0 0-15,0 0 47,25 0 47,0 0-94,-25 0 0,25 0 0,-1 25 0,-49 0 16,25-25-16,0 0 0,0 0 15,50 0-15,-50 0 0,24 0 0,-24 0 16,0 0-16,25 0 0,-25 0 15,0 0-15,0 0 0,0 0 16,0 0 15,24 0-15,26 0-16,0 0 0,24 0 16,-24 0-16,25 0 0,-51 0 0,26 0 15,-25 0-15,-25 0 0,0 0 0,0 0 16,0 0-16</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11:51:53.903"/>
    </inkml:context>
    <inkml:brush xml:id="br0">
      <inkml:brushProperty name="width" value="0.05" units="cm"/>
      <inkml:brushProperty name="height" value="0.05" units="cm"/>
      <inkml:brushProperty name="color" value="#ED1C24"/>
      <inkml:brushProperty name="fitToCurve" value="1"/>
    </inkml:brush>
  </inkml:definitions>
  <inkml:trace contextRef="#ctx0" brushRef="#br0">0 274 0,'0'25'172,"0"0"-172,25 0 15,-25 0-15,0 0 0,0 25 0,0-1 0,25-24 16,0 25-16,0-25 0,0 0 0,-25 0 16,0 0-16,24 0 0,-24 0 15,25-1-15,-25 1 0,25 0 0,-25 0 16,25 0-16,0-25 15,-25 25-15,25-25 204,0 0-204,0 0 15,0-25 1,0 25-16,-25-25 15,0 0-15,24 0 0,1 0 16,0 1-16,-25-1 0,25-25 0,0 25 16,0 0-16,-25-25 0,50 25 15,-25-24-15,0-1 0,0 0 0,-1 25 16,1-25-16,-25 25 0,25 0 0,-25 1 16,25-1-16,-25 0 0,0 0 0,25 0 15,0 25-15,-25-25 0,25 25 0,-25-25 16,0 0-16,0 0 0,25 0 15</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11:52:58"/>
    </inkml:context>
    <inkml:brush xml:id="br0">
      <inkml:brushProperty name="width" value="0.05" units="cm"/>
      <inkml:brushProperty name="height" value="0.05" units="cm"/>
      <inkml:brushProperty name="color" value="#ED1C24"/>
      <inkml:brushProperty name="fitToCurve" value="1"/>
    </inkml:brush>
    <inkml:brush xml:id="br1">
      <inkml:brushProperty name="width" value="0.035" units="cm"/>
      <inkml:brushProperty name="height" value="0.035" units="cm"/>
      <inkml:brushProperty name="color" value="#ED1C24"/>
      <inkml:brushProperty name="fitToCurve" value="1"/>
    </inkml:brush>
  </inkml:definitions>
  <inkml:trace contextRef="#ctx0" brushRef="#br0">928 64 0,'-25'0'47,"25"-25"-47,-25 25 0,0 0 15,0 0-15,0 0 16,0 0 78,0 0-79,-24 0-15,-1 0 16,25 0-16,0 0 15,0 0-15,-25 0 16,25 0-16,0 0 0,1 0 16,-1 0-16,0 0 0,0 0 15,0 0 32,0 0-16,0 0-31,25 25 32,-25-25-32,0 24 0,25 1 15,-25 0 1,25 0-16,-24-25 0,24 25 16,0 0-16,0 0 0,0 0 15,0 0-15,-25-25 16,0 0-1,25 25 1,0-1 31,0 1-47,-25 0 0,25 0 16,-25 0-16,25 0 15,-25-25-15,0 0 0,25 25 16,0 0-1,0 0 1,0 0-16,-25-1 16,25 1-1,0 0-15,0 0 0,0 0 16,0 0-16,-25-25 16,25 25-1,0 0-15,0 0 94,0 0-78,0-1-1,0 1 16,0 0-31,0 0 0,0 0 94,0 0-94,0 0 47,0 0-47,0 0 16,0 0 15,0-1-31,0 1 16,0 0-16,0 0 15,0 0 1,0 0-1,25-25 1,-25 25-16,0 0 0,0 25 16,0-25-16,25-25 15,-25 24-15,0 1 0,0 0 16,0 0-16,0 25 0,0-25 16,0 0-1,0 0 1,0 0-16,0-1 0,25-24 15,-25 25 17,0 0-32,0 0 15,0 0-15,25 0 0,-25 0 16,0 0-16,0 0 16,0 0-16,0-1 0,25 1 15,-25 0 1,0 0-1,0 0 1,0 0 0,0 0-1,0 0-15,0 0 16,25 0-16,0-25 16,-25 24-16,0 1 15,0 0 1,25-25-16,-1 25 15,-24 0-15,0 0 16,0 0 0,0 0-16,0 0 15,0 0 1,0-1 0,0 1-16,0 0 0,0 0 31,0 0-31,0 0 31,0 0-31,0 0 0,25-25 16,-25 25-16,0 0 0,0 0 15,0-1 1,0 1-16,0 0 16,25 0-16,-25 0 0,25 0 15,-25 0-15,0 0 0,0 0 16,0 0-16,0-1 15,0 1-15,0 0 47,0 0-47,0 0 0,25 0 16,-25 0-16,25-25 0,-25 25 16,0 0-16,0 0 0,0-1 15,0 1-15,0 0 16,0 0-16,0 0 47,25 0-47,0 0 15,-25 0-15,25-25 0,-25 25 16,0 0 0,0-1-16,0 1 15,0 0 1,0 0-16,0 0 15,0 0-15,25-25 16,-25 25-16,0 0 31,0 0 16,24-25-47,-24 25 16,0-1-16,0 1 15,25-25 1,-25 25-16,25-25 16,-25 25-16,25 0 47,0 0-47,-25 0 15,25-25-15,0 0 31,25 0-15,-50 25-16,25 0 0,24-25 0,1 0 16,-25 0-16,0 25 0,0-25 15,0 25-15,25-25 0,-26 0 0,1 24 16,0 1-16,0-25 0,0 0 0,25 0 16,-25 0-16,0 0 0,25 25 0,-26-25 15,1 0 1,0 0 62,0 0-78,0 0 16,0 0 62,0 0-78,25 0 15,-25 0 1,-1 0 0,1 0-1,-25-25 16,0 0-15,0 1-16,25 24 0,-25-25 16,0 0-16,25 25 0,-25-50 0,0 25 15,25 25-15,-25-25 0,0 0 0,0-25 16,0 25-16,0-24 16,0 24-16,0-25 15,0 25-15,0 0 16,0 0-16,25 25 0,-25-25 15,0 0-15,0 1 0,0-1 16,0 0-16,0-25 0,0 25 16,0 0-16,0 0 0,0 0 0,0 0 15,0-24-15,0 24 0,0 0 0,0 0 16,0-25-16,0 25 0,0 0 16,0 0-16,0 1 0,0-1 15,0 0-15,0 0 0,0 0 16,0 0-16,0-25 15,0 25-15,0 0 16,0 1-16,0-1 0,0 0 0,0 0 16,0 0-16,0 0 0,0 0 15,-25 0-15,25 0 0,-25 25 16,25-25 0,0 0-16,0 1 0,-25-1 15,25 0-15,0 0 0,0 0 16,0-25-16,-25 25 0,25 0 15,0 0-15,0 1 16,0-26-16,0 25 16,0 0-16,0 0 15,0 0-15,0 0 0,-25 25 16,25-25-16,0 0 16,0 1-16,0-1 0,0 0 15,-24 25-15,24-25 0,0 0 16,0 0-16,0 0 0,0 0 15,0-25-15,0 26 16,0-1-16,-25 25 0,25-25 16,0 0-16,0 0 0,0 0 0,0 0 15,0 0-15,0 0 0,-25-24 16,25 24-16,0 0 16,0 0-16,0 0 0,0 0 15,0 0-15,-25 0 0,25-25 16,0 25-16,0 1 0,0-1 15,0 0-15,-25 25 16,25-25-16,0 0 16,0 0-16,0 0 15,0 0-15,-25 0 16,25 0-16,0 1 16,0-1-1,0 0 1,0 0-1,0 0-15,0 0 0,0 0 16,0 0-16,0 0 16,0 0-16,0 1 15,0-1 17,-25 0-32,25 0 15,-25 25-15,25-25 16,0 0-16,0 0 15,0 0 1,0 0-16,-25 0 16,0 1-1,25-1 1,0 0 0,0 0-16,0 0 31,0 0-31,-24 0 156,24 0-140,-25 25-16,0 0 0,25-25 0,-25 0 15,0 25 17,25-24 46,0-1-63,-25 25 1,25-25-16,-25 25 0,0 0 0,0 0 16,0 0-16,0 0 15,1 0-15,-1 0 0,0 0 16,0 0-16,-25 0 15,25 0-15,0 0 16</inkml:trace>
  <inkml:trace contextRef="#ctx0" brushRef="#br1" timeOffset="3.647">1301 2902 0,'0'25'234,"0"0"-156,0 0-78,0 0 32,0 0-17,0-50 157,0 0-156,25 0-16,25 0 0,-25-25 15,0 26-15,25-26 0,-1 50 0,-24-25 0,0 0 16,0-25-16,0 50 0,25-25 16,-50 0-16,25 25 0,-25-25 15,0 1 204,0-1-219,25 25 16,-25-25-16,0 0 15,24 25-15,-24-25 0</inkml:trace>
  <inkml:trace contextRef="#ctx0" brushRef="#br1" timeOffset="3.647">1276 2753 0,'0'25'250,"0"0"-250,0 0 15</inkml:trace>
  <inkml:trace contextRef="#ctx0" brushRef="#br1" timeOffset="3.647">1301 2803 0,'0'50'156,"0"-1"-140,0-24-16,0 0 0,0 0 15,0 0-15,0 0 16,25-25 0,-25 25-16,25-25 0,-25 25 0</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22:30:04.827"/>
    </inkml:context>
    <inkml:brush xml:id="br0">
      <inkml:brushProperty name="width" value="0.035" units="cm"/>
      <inkml:brushProperty name="height" value="0.035" units="cm"/>
      <inkml:brushProperty name="color" value="#ED1C24"/>
      <inkml:brushProperty name="fitToCurve" value="1"/>
    </inkml:brush>
  </inkml:definitions>
  <inkml:trace contextRef="#ctx0" brushRef="#br0">402 59 0,'-25'0'141,"0"0"-126,0 0-15,0 0 16,0 0-16,0 25 0,1-25 16,-1 25-16,0-25 0,-25 0 0,25 0 15,0 0-15,0 25 16,25 0-16,-25-25 16,0 0 15,25 25-31,0 0 15,0 0-15,0 0 16,0 0-16,0-1 16,0 1-16,0 0 15,0 0-15,0 0 0,0 0 16,0 0-16,25-25 16,-25 25-16,0 0 0,0 0 0,0-1 15,0 1-15,25 0 0,0-25 16,0 25-16,-25 0 0,0 0 0,25 25 0,0-25 15,0-25-15,-25 25 0,0-1 0,25 1 0,0-25 16,-1 50 0,1-25-16,0 0 0,-25 0 15,25-25-15,0 0 0,-25 25 32,25-25-32,-25 25 15,25-25 16,0 0-31,0 0 16,0 0 0,0 0-16,-1 0 15,1 0-15,-25-25 16,25 25-16,0 0 0,0-25 16,-25 0-16,25 0 15,0 25 1,-25-25-16,25 0 0,0 0 31,-25 0-31,0 1 16,0-1-16,0 0 0,25 25 15,-25-25-15,0 0 0,24 25 16,-24-25-16,0 0 0,0 0 0,0 0 16,25 0-16,-25 1 0,0-1 15,0 0-15,0 0 0,0 0 0,0 0 0,0 0 16,0 0-1,0 0-15,0 0 16,0 1 0,0-1-1,0 0 1,0 0 0,0 0-16,0 0 0,0 0 31,0 0-31,0 0 15,0 0 1,0 1 0,-25 24-16,1 0 15,-1 0 1,0 0 0,0 0-1,0 0-15,25-25 16,-25 25 15,0 0-31,0 0 16,0 0 15,0 0-31,1 0 16,-1 0-16,0 0 15,0 0 32,0 0-47,0 0 16,0 0-16,0 0 15,0 0 1,0 0-16</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22:30:49.070"/>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39 0,'75'0'172,"25"0"-172,24 0 0,-49 0 0,99 0 0,-49 0 16,-1 0-16,51 0 16,-51 0-16,1 0 0,-1 0 0,1 0 0,49 0 15,0 0-15,26 0 0,-51 0 16,50 0-16,-25 0 0,-24 0 0,24 0 0,0 0 15,-49 0-15,-25 0 0,24 0 0,-49 0 0,-25 0 16,24 0-16,-24 0 16,-25 0-16,0 0 0,0 0 0,0 0 15,0 0-15,0 0 47,-1 0-47,1 0 16,0 0-16,25 0 0,-25 0 0,50 0 0,-26 0 15,1 0-15,50 0 0,-25 0 16,-26 0-16,51 0 0,0 0 0,-26 0 16,1 0-16,-25 0 0,-25 0 15,49 0-15,1 0 0,25 0 0,24 0 0,-49 0 16,25 0-16,24 0 0,-24 0 16,-26 0-16,26 0 0,0 0 0,-1 0 0,-49 0 15,75 0-15,-51 0 0,26 0 0,-25 0 0,24 0 16,1 0-16,-1 0 15,-24 0-15,25 0 0,-1 0 0,26 0 0,-26 0 16,51 0-16,-26 0 0,1 0 16,-1 0-16,26 0 0,-26 0 0,1 0 0,-26 0 15,-24 0-15,25 0 16,-1 0-16,1 0 0,-25 0 0,49 0 0,-24 0 16,-1 0-16,1 0 0,-25 0 15,-1 0-15,1 0 0,-25 0 0,25 0 16,-26 0-16,-24 0 0,25 0 0,-25 0 0,0 0 0,25 0 15,-25 0-15,24 0 16,-24 0-16,25 0 0,0 0 0,-25 0 0,0 0 16,0 0-16,24 0 0,1 0 15,0 0-15,25 0 0,-25 0 0,24 0 0,1 0 16,0 0-16,-1 0 16,26 0-16,-25 0 0,24 0 0,26 0 15,-1 25-15,1-25 0,-26 0 0,-24 0 16,-25 0-16,25 0 0,-50 0 0,24 0 15,-24 0-15,0 0 0,0 0 0,0 0 16,0 0-16,0 0 0,25 0 0,-1 0 16,-24 0-16,0 0 0,25 0 15,-25 0-15,25 0 0,-1 0 16,1 0-16,0 0 0,0 0 0,0 0 0,0 0 16,-26 0-16,26 0 0,0 0 15,-25 0-15</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22:31:04.779"/>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0 238 0,'25'0'172,"25"0"-172,-25 0 15,49 0-15,-49 0 0,50 0 0,0 0 16,24 0-16,-49 0 0,50 0 0,-1 0 16,-49 0-16,149 0 0,-24 0 0,24 0 15,25 0-15,-100 0 0,51 0 0,-1-50 16,-25 50-16,26-25 0,-1 25 0,0 0 15,-49 0-15,-1 0 0,51 0 0,-51 0 16,1 0-16,-1 0 0,-24 0 0,24 0 16,-24 0-16,0 0 0,-26 0 0,1 0 15,25 0-15,-1 0 0,-49 0 0,50-25 16,-26 25-16,-24 0 0,50 0 16,-1 0-16,-24 0 0,0 0 0,0 0 0,24 0 15,-24 0-15,0 0 0,49 0 0,-24 0 16,-1 0-16,-24 0 0,49 0 0,1 0 15,-25 0-15,24 0 0,-24 0 0,24 0 16,-24 0-16,-25 0 0,24 0 16,26 0-16,-26 0 0,26 0 0,-26 0 0,-24 0 15,25 0-15,-1 0 0,-24 0 16,25 0-16,-1 0 0,1 0 0,-50 0 0,24 0 16,26 0-16,-50 0 15,24-25-15,1 25 0,-25-25 0,-25 25 0,25 0 16,24 0-16,-49 0 0,25 0 0,-25 0 0,25 0 15,24 0-15,-24 0 0,25 0 16,0 0-16,-25 0 0,24 0 0,1 0 0,-25 0 16,24 0-16,1 0 15,-25 0-15,25 0 0,-1 0 0,-24 0 0,25 0 16,0 0-16,-26 0 0,26 0 16,0 0-16,-50 0 0,24 0 0,1 0 0,0 25 15,-25-25 1,0 25-16,0-25 0,0 0 0,0 0 0,24 0 15,-24 0-15,50 0 0,-25 0 0,-25 0 0,49 0 16,1 0-16,-50 0 0,50 0 16,24 0-16,-49 0 0,25 0 0,24 0 0,-49 0 15,25 0-15,0 0 16,-1 0-16,26 0 0,0 0 0,-51 0 0,1 0 16,0 0-16,-25 0 0,25 0 15,24 0-15,-24 0 0,25 0 0,-50 0 0,50 0 16,-26 0-16,-24 0 0,25 0 0,25 0 0,-50 0 15,49 0-15,-24 0 16,0 25-16,25-25 0,-1 0 0,-24 0 0,25 0 16,0 0-16,-26 0 0,26 0 15,0 0-15,-25 0 0,24 0 16,-24 0-16,0 0 0,25 0 0,-1 0 16,-24 0-16,0 0 0,0 0 0,0 0 0,-1 0 15,-24 0-15,25 0 0,-25 0 16,0 0-16,25 0 0,-25 0 0,24 0 0,1 0 15,25 0-15,-50 0 0,0 0 0,25 0 16,-1 0-16,1 0 16,0 0-16,0 0 0,0 0 0,24 0 0,-24 0 15,0 0-15,25 0 0,-1 0 16,1 0-16,0 0 0,-1 0 0,26 0 0,-50 0 16,24 0-16,1 0 15,-25 0-15,25 0 0,-25 0 0,-26 0 0,51 0 16,-50 0-16,25 0 0,0 0 0,-25 0 0,-1 0 15,1 0-15,0 0 0,25 0 16,0 0-16,-25 0 0,0 0 0,24 0 16,-24 0-16,50 0 15,-25 0-15,0 0 0,49 0 0,-24 0 16,0 0-16,-1 0 0,26 0 0,0 0 16,-51 0-16,51 0 0,0 0 0,-26 0 15,1 0-15,0 25 0,-50-25 16,49 25-16,-24-25 0,0 0 0,25 0 0,-26 0 15,-24 0-15,25 0 0,-25 0 0,0 0 16,50 0-16,-50 0 0,49 0 16,26 0-16,-50 0 0,24 0 0,26 0 0,0 0 15,24 0-15,1 0 0,-26 0 16,51 0-16,-51 0 0,-49-25 0,75 25 16,-51-25-16,26 25 0,0-25 15,-51 25-15,51-25 0,-25 25 0,24-25 0,-24 25 16,0 0-16,-1 0 0,1 0 0,-25 0 15,25 0-15,-51 0 0,26 0 0,0-25 16,0 25-16,0 0 0,-1 0 16,1 0-16,-25 0 0,50 0 0,-25 0 15,-25 0-15,24 0 0,1 0 0,-25 0 16,50 0-16,-50 0 0,25 0 16,24 0-16,-24 0 0,25 0 0,-1 0 0,1 0 15,0 0-15,0-24 0,24 24 16,-49 0-16,50 0 0,-26 0 0,-49 0 0,50 0 15,-25 0-15,0 0 0,-26 0 16,1 0-16,0 0 0,0 0 16,25 0-16,-25 0 0,25 0 0,-1 0 0,-24 0 15,25 0-15,0 0 0,0 0 16,0 0-16,-1 0 0,1 0 0,25 0 0,-50 0 16,25 0-16,-1 0 15,26 0-15,-25 0 0,-25 0 0,25 0 0,-1 0 16,-24 0-16,25 0 0,0 0 0,-25 0 15,25 0-15,-1-25 0,1 25 16,0 0-16,-25 0 0,0 0 0,0 0 0,0 0 16,49 0-16,1 0 15,-25 0-15,25 0 0,24 0 0,1 0 0,-50 0 16,49 0-16,1 0 0,-50 0 16,24 0-16,26 0 0,-25 0 0,-26 0 0,1 0 15,-25 0-15,25 0 0,-25 0 0,0 0 0,25 0 16,-26 0-16,26 0 15,25 0-15,-25 0 0,24 0 0,26 0 0,-50 0 16,49 0-16,-24 0 0,25 0 16,-26 0-16,1 0 0,50 0 0,-26 0 0,26 0 15,-50 0-15,-1 0 16,-24 0-16,-25 0 0,0 0 0,0 0 16,25 0 155,-26 0-155,76 0-16,-25 0 0,-25 0 0,24 0 16,-24 0-16,-25 0 0,50 0 0,-1 0 15,-24 0-15,25 0 0,0 0 0,-26 0 16,1 0-16,0 0 16,-25 0-16,0 0 93,0 0-93,0 0 0,0 0 16,-1 0 140,1 0-156,0 0 16,0 0-16,0 0 15,0 0 1,25 0-16,-25 0 0,24 0 0,26 0 16,-25 0-16,25 0 0,24 0 15,-49 0-15,25 0 0,24 0 0,-49 0 0,75 0 16,-26 0-16,26 0 16,-26 0-16,1 0 0,-25 0 0,-1 0 0,1 0 15,-50 0-15</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22:31:08.169"/>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0 355 0,'0'-25'31,"0"0"47,25 25-78,0 0 16,25-25-16,24 25 0,-49-25 0,75 25 0,-26-25 15,26 1-15,-50 24 0,49-25 16,1 25-16,49 0 0,76 0 0,-26 0 0,50 0 16,-125 0-16,51-25 15,-26 25-15,-24 0 0,-51 0 0,51 0 0,49 0 16,-49 0-16,49 0 0,-50 0 16,51 0-16,-1 0 0,-49 0 15,49 0-15,-50 0 0,51 0 0,-51 0 0,1 0 0,-1 0 0,-24 0 16,24 0-1,-24 0-15,24 0 0,-49 0 0,50 0 16,-26 0-16,1 0 0,0 0 0,-26 0 16,26 0-16,24 0 0,-24 0 0,0 0 15,-26 0-15,1 0 0,25 0 0,-26 0 16,26 0-16,24 0 0,1 0 0,-1 0 16,26 0-16,-75 0 0,49 0 0,-24 0 15,24 0-15,-24 0 0,-1 0 0,-24 0 0,0 0 16,0 0-16,-26 0 0,26-25 0,0 0 15,-50 25-15,49-25 0,-49 25 16,0 0-16,0 0 0,25 0 0,0 0 0,24 0 16,1 0-16,-25 0 0,25 0 15,-1 0-15,-24 0 0,25 0 0,-1 0 0,1 0 16,0 0-16,25 0 0,24 0 16,50 0-16,1 0 0,-26 0 0,-49 0 0,-26 0 15,1 0-15,0 0 0,24 0 0,-24 0 16,-25 0-16,25 0 0,-50 0 15,24 0-15,1 0 0,-25 0 0,25 0 0,-25 0 16,0 0-16,24 0 16,-24 0-16,25 0 0,0 0 0,-25 0 15,0 0 1,0 0 93,0 0-109,-1 0 16,1 0 0,0 0 62,0 0-78,0 0 0,25 25 15,0-25-15,-25 0 0,24 25 0,-24-25 16,25 25-16,0-25 0,-25 0 0,25 0 16,-1 25-16,1-25 15,-25 0-15,0 0 0,0 0 78,-25 25-78,25-25 0,-25 24 16,25-24-16,0 0 172,0 25-157,-1-25 1,-24 25-16</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22:31:39.898"/>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0 290 0,'0'-25'141,"25"25"-141,0 0 0,25 0 15,-25 0-15,24 0 0,51 25 16,0 0-16,-26-25 0,51 0 0,-26 0 0,1 0 16,0 25-16,-1 0 0,-24 0 15,74-25-15,-24 0 0,-1 0 0,1 0 0,-1 0 16,-24 0-16,24 0 16,-24 0-16,-25 0 0,24 0 0,1 0 0,-25 0 15,-1 0-15,1 0 0,-25 0 0,-25 0 0,25 0 16,-25 0-16,49-25 0,1 25 15,0 0-15,-1 0 0,26 0 0,0 0 0,-1 0 16,-24 0-16,24 0 16,1 0-16,-25 0 0,24 0 0,1 0 0,-25 0 15,-1 0-15,1 0 0,25 0 16,-1 0-16,-24 0 0,25 0 0,-1 0 0,-49 0 16,75 0-16,-51 0 15,26 0-15,0 0 0,-26 0 0,26 0 0,-25 0 16,-1 0-16,1 0 0,-25 0 0,0 0 0,24 0 15,1 0-15,0 0 0,24 0 16,1 0-16,-25 0 0,-1 0 0,26 0 0,0 0 16,-1 0-16,-49 0 15,25 0-15,-1 0 0,1 0 0,0 0 0,-25 0 16,-1 0-16,26 0 0,-25 0 16,0 0-16,-25 0 0,-1 0 0,26 0 0,0 0 15,-25 0-15,25 0 0,0 0 0,-1 0 0,26 0 16,-25 0-16,0 0 15,24 0-15,-49 0 0,25 0 16,25 0-16,-50 0 0,25 0 0,-26 0 0,26 0 16,0 0-16,0 0 0,0 0 0,-25 0 0,49 0 15,-24 0-15,-25 0 16,50 0-16,-1 0 0,-49 0 0,50 0 0,-50 0 16,50 0-16,-26 0 0,1 0 15,0 0-15,0 0 0,-25 0 0,49 0 16,-49 0-16,25 0 0,25 0 0,-50 0 0,0 0 0,24 0 15,-24 0-15,25 0 16,-25 0-16,25 0 0,0 0 0,-1 0 0,26 0 16,0 0-16,-25 0 15,24 0-15,-24 0 0,0 0 0,0 0 16,-25 0-16,24 0 0,1 0 0,0 0 16,0 0-16,25 0 0,-50 0 0,49-25 15,-49 25-15,25 0 0,25 0 0,-50 0 16,24 0-16,1 0 0,0 0 0,25 0 15,-1-25-15,-24 25 0,25-25 0,-25 25 16,-1-25-16,1 25 0,25 0 0,-25 0 16,24 0-16,1-25 0,-50 25 0,25-25 15,25 25-15,-50 0 0,24-25 0,26 25 16,-50 0-16,0-24 0,50 24 0,-51-25 16,1 25-16,0 0 0,25 0 15,-25 0-15,25 0 0,24 0 0,1 0 0,-50 0 16,0 0-16,0 0 0,0 0 0,25 0 15,-26 0-15,26 0 0,25 0 0,-25 0 16,-25 0-16,24 0 0,26 0 16,-50 0-16,0 0 15,0 0 1,0 0-16,0 0 0,0 0 16,0 0-16,-1 0 0,1 0 15,0 0-15,0 0 16,25 0-16,0 0 0,0 0 0,24 0 0,-49 0 15,75 0-15,-50 0 0,-1 0 0,26 0 0,-25 0 16,0 0-16,-1 0 0,-24 0 16,25 0-16,-25 0 0,25 0 0,-25 0 15,0 0 1,0 0-16,-1 0 31,1 0-31,0 0 0,25 0 16,-25 0-16,0 0 0,25 0 0,-25 0 0,24 0 15,-24 0-15,25 0 16,0 0-16,0 0 0,24 0 0,-24 0 0,0 0 16,0 0-16,25 0 0,-26 0 15,1 0-15,0 0 0,0 0 0,24 0 0,-49 0 16,50 0-16,-25 0 16,0 0-16,-1 0 0,-24 0 0,25 0 0,0 0 15,-25 0-15,25 0 0,-25 0 0,24 0 0,-24 0 16,0 0-16,25 0 15,-25 0-15,50 0 0,-26 0 0,-24 0 0,25 0 0,0 0 16,-25 0-16,25 0 16,-25 0-16,24 0 0,1 0 0,0 0 0,0 0 15,-25 0-15,24 0 0,1 0 16,-25 0-16,25 0 0,-25 0 0,25 0 0,-1 0 16,-24 0-16,25 0 15,-25 0-15,0 0 0,25 0 0,0 0 16,-25 0-16,24 0 0,-24 0 0,0 0 15,0 0-15,25 0 16,-25 0-16,0 0 0,0 0 0,-1 0 0,1 0 16,25 0-16,0 0 15,-25 0-15,25 0 0,-1 0 0,-24 0 16,50 0-16,0 0 0,-50 0 16,49 0-16,1 0 0,-25 0 0,25 0 0,24 0 15,-49 0-15,75 0 16,-1 0-16,-24 0 0,24 0 0,-24 0 0,-1 0 15,-24 0-15,0-25 0,24 25 0,1-25 0,-50 25 16,74 0-16,-49 0 0,25 0 16,-1 0-16,-24 0 0,25 0 0,24 0 0,-24 0 15,-1 0-15,26 0 16,-1 0-16,-49 0 0,49 0 0,-49 0 0,25 0 16,-25 0-16,49 0 15,-49 0-15,-50 0 0,0 0 0,-1 0 16,1 0 281,0 0-282,25 0-15,25 0 0,-50 0 0,49 0 0,1 0 16,-25 0-16,0 0 0,-1 0 16,-24 0-16,0 0 0,0 0 0</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22:31:43.737"/>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0 492 0,'25'0'156,"0"0"-156,50 0 0,24 0 0,26 0 16,49 0-16,-25 0 0,26 0 0,49 0 0,-75 0 15,75 0-15,-49 0 0,74 0 16,-50 0-16,0 0 0,25 0 0,-25 0 0,-24 0 16,24 0-16,-25 0 15,1 0-15,-51 0 0,1 0 0,-1 0 0,26 0 16,-1 0-16,0 0 0,-24 0 16,-1 0-16,-74 0 0,50 0 0,-1 0 0,51 0 15,24 0-15,0 0 0,1 0 0,-26 0 0,25 0 16,51 0-16,-76 0 15,25 0-15,-49 0 0,49 0 0,0-25 0,1 25 16,-1 0-16,-25 0 0,-49 0 16,25 0-16,-26 0 0,26 0 0,-1 0 15,1 0-15,-1 0 0,-24 0 16,-1-25-16,1 25 0,25 0 0,24 0 0,0 0 16,-24 0-16,49 0 0,-49 0 15,-1 0-15,1 0 0,-26 0 0,26 0 0,-1 0 16,-24 0-16,24 0 0,1 0 0,0 0 0,-1 0 15,1 0-15,49 0 16,-50-24-16,26 24 0,24-25 0,-49 25 0,-1 0 16,1 0-16,49 0 0,-50 0 15,1 0-15,-1 0 0,1 0 16,24 0-16,-24 0 0,-1 0 0,1 0 16,-25 0-16,24 0 0,-74 0 0,74 0 15,-24 0-15,0 0 0,-1 0 0,-24 0 16,24 0-16,1 0 0,0 0 0,-26 0 0,26 0 15,0 0-15,-26 0 0,1 0 16,0 0-16,-1 0 0,-24 0 0,25 0 16,0 0-16,-26 0 0,26 0 0,0 0 15,-50 0-15,25-25 0,-1 25 0,-24 0 16,50-25-16,-50 25 0,50-25 0,-1 25 16,1 0-16,0 0 0,-1-25 15,26 25-15,-50 0 0,25 0 0,24 0 0,1 0 16,24 0-16,26 0 0,24-25 0,0 25 15,-24-25-15,-76 25 0,51-25 0,-50 0 16,-1-24-16,1 49 0,0-25 0,-25 0 16,49 25-16,1 0 0,-50 0 15,49 0-15,-24 0 0,0 0 0,-26 0 0,26 0 16,0 0-16,-25 0 0,24 0 16,1 0-16,-25 0 0,25 0 0,-1 0 0,-24 0 15,25 0-15,-1 0 16,1 0-16,0 0 0,24 0 0,-24 0 0,0 0 15,24 0-15,-24 0 0,-25 0 0,25 0 0,-1 0 16,-24 0-16,50 0 0,-25 0 16,-26 0-16,26 0 0,-25 0 0,0 0 15,-1 0-15,1 0 0,0 0 16,0 0-16,0 0 0,-1 0 0,26 0 0,-25 0 16,0 0-16,24 0 0,-24 0 15,0 0-15,0 0 0,25 0 0,-1 0 0,-24 0 16,25 0-16,0 0 0,-1 0 0,-24 0 0,0 0 15,0 0-15,49 0 16,-24 0-16,0 0 0,-26 0 0,51 0 0,-25 0 16,-1 0-16,26 0 0,25 0 15,-1 0-15,50 0 0,1 0 0,-51 25 0,26-25 16,-26 25-16,1 0 16,-26-1-16,51 1 0,-76-25 0,26 0 0,25 0 15,-51 0-15,26 25 0,-50-25 0,-1 0 0,1 0 16,-25 25-16,25-25 15,-25 25-15,-25-50 0,0 0 16,25 25 31,0 0-47,0 0 0,24 0 16,-24 0-16,0 0 15,0 0-15,0 0 0,0 0 0,0 0 16,0 0 281,49 0-297,-24 0 0,75 25 15,24 0-15,25 25 0,1-50 0,-26 0 16,75 0-16,-49 0 0,-51 0 16,1 0-16,-1 0 0,-24 0 0,-26 0 0,-49 0 15,0 0-15,-50 0 344,0 0-344,1 25 0,-1 0 16,0-25-16,-25 25 15,25-25-15,0 0 0,-25 0 0,1 0 0,-1 0 16,25 0-16,-25 24 0,25-24 15,0 0 1,0 0-16,0 0 0,0 0 0,1 0 16,24 25-16,-25 0 15,0-25 63</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22:35:52.73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25 0,'0'24'219,"25"-24"-219,0 0 15,25 0-15,25 0 16,-50 0-16,49 0 16,1 0-16,-50 0 0,75 0 0,-26 0 0,1 0 15,25 0-15,-26 0 0,1 0 0,0 25 16,-1-25-16,1 25 0,-25-25 15,0 0-15,24 0 0,-24 0 16,0 0-16,-25 0 16,0 0-16,0 0 0,0 0 0,-25 25 15,25 0 1,0-25-16,-1 25 0,1-25 31,25 0-31,-25 0 0,0 0 16,0 0-16,0 0 0,25 0 0,-26 0 15,26 0-15,0 0 0,-25 0 16,25 0-16,0 0 0,-26 0 0,51 0 0,0 0 16,-50 0-16,49 0 0,1 0 15,-25 0-15,25 0 0,-1 25 0,-24-25 16,25 0-16,-25 0 0,-25 0 16,24 0-16,-24 0 0,0 0 0,0 0 0,0 0 15,0 0-15,0 0 0,0 0 31,0 0-15,0 0 31,24-25-47,-24 25 16,0 0-1,0 0-15,0 0 0,25 0 16,-25-25-16,0 25 0,-1 0 15,26 0-15,-25 0 0,25 0 16,-25 0-16,0 0 0,0 0 0,0-25 16,24 25-16,-24-25 0,0 25 15,0 0-15,0 0 0,0 0 16,0 0 0,-25-25-1,50 25-15,-26 0 16,-24-25-16,50 25 0,-25 0 0,0 0 15,25 0-15,-25 0 0,25-24 0,-1 24 16,-49-25-16,25 25 0,25 0 0,-25 0 16,25 0-16,-25 0 31</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22:35:58.752"/>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94 0,'25'-25'234,"0"25"-234,0 0 0,0 0 0,25 0 16,-26 0-16,26 0 0,0 0 16,-25 0-16,25 0 0,-25 0 0,24 0 0,1 0 15,-25 0-15,25 0 16,0 0-16,0 0 0,24 0 0,-24 0 0,25 0 16,-1 0-16,-24 0 0,25 0 15,0 0-15,-25 0 0,24 0 0,1 0 0,-25 0 16,24 0-16,1 0 0,-25 0 0,25 0 0,-26 0 15,1 0-15,0 0 16,0 0-16,-25 0 0,0 0 0,0 0 16,24 0-16,-24 0 0,0 0 15,25 0-15,-25 0 16,0-25-16,0 25 0,0 0 16,-1 0-16,1 0 15,0 0-15,0 0 16,0 0-16,25 0 0,-25 0 0,25 0 15,-25 0-15,49 0 0,-24 0 0,0 0 16,0 0-16,24 0 0,-49 0 0,50 0 16,-50 0-16,25 0 0,-1 0 0,1 0 15,0 0-15,0 0 0,-25 0 0,25 0 16,-26 0-16,1 0 0,25 0 0,-25 0 16,25 0-16,-25 0 0,25 0 15,-1 0-15,-24 0 0,50 0 0,-50 0 0,25 0 16,0 0-16,-26 0 0,1 0 0,0 0 15,0 0-15,0 0 0,0 0 0,0 0 16,0 0-16,0 0 16,24 0-16,-24 0 15,25 0-15,-25 0 0,25 0 0,0 0 0,-25 0 16,24 0-16,1 0 0,0 0 16,0 0-16,-25 0 0,24 0 0,1 0 0,-25 0 15,25 0-15,-25 0 0,0 0 0,0 0 16,24 0-16,-24 0 15,25 0-15,-25 0 0,0 0 0,25 0 16,-25 0-16,0 0 0,24 0 16,-24 0-16,0 0 0,0 0 0,25 0 0,0 0 15,-25 0-15,24 0 16,-24 0-16,25 0 0,-25 0 0,0 0 0,25 0 16,-25 0-16,24 0 0,1 0 15,-25 0-15,25 0 0,-25 0 0,25 0 0,-1 0 16,1 0-16,-25 0 0,25 0 0,0 0 15,-25 0-15,0 0 16,-1 0-16,1 0 0,0 0 0,0 0 16,0 0-1,0 0-15,0 0 0,0 0 0,0 0 16,0 0-16,0 0 16,-1 0-16,26 0 0,-25 0 15,25 0-15,-25 0 0,0 0 0,0 0 16,0 0-1,-1 0-15,1 0 16,0 0 0,0 0-16,25 0 0,-25 0 15,25 0-15,-1 0 16,-24 0-16,0 0 0,0 0 0,0 0 16,25 0-16,0 0 0,-25 0 0,-1 0 15,1 0-15,0 0 16,0 0-16,0 0 0,0 0 31,0 0-31,0 0 31,0 0 1,0 0-32,-1 0 15,1 0-15,0 0 16,0 0-1,0 0-15,0 0 0,0 0 16,25 0-16,-25 0 16,0 0-16,-1 0 0,1 0 0,0 0 0,25 0 15,0 0 1,-25 0-16,0 0 0,0 0 16,-1 0-16,1 0 0,0 0 15,0 0 1,0 0-16,0 0 15,0 0-15,0 0 0,25 0 16,-26 0-16,1 0 0,25 0 0,-25 0 16,25 0-16,-25 0 0,0 0 0,24 0 15,-24 0-15,0 0 0,0 0 0,25 0 16,-25 0-16,0 0 16,0 0-16,0 0 15,-1 0-15,1 0 0,0 0 16,0 0-16,0 0 15,0 0-15,0 0 16,0 0 0,0 0-16,0 0 15,0 0 1,-1 0-16,1 0 16,0 0-1,0 0-15,0 0 0,0 0 16,0 0-16,0 0 15,0 0 1,0 0-16,-1 0 16,1 0 15,0 0-15,0 0-16,0 0 0,0 0 15,0 0-15,0 0 0,0 0 0,0 0 0,-1 0 16,1 0-1,0 0-15,0 0 0,0 0 16,0 0 0,0 0-16,0 0 0,0 0 15,0 0-15,-1 0 16,1 0-16,0 0 0,0 0 16,0 0-16,0 0 15,25 0-15,-25 0 0,0 0 0,-1 0 16,1 0-16,0 0 0,0 0 15,0 0-15,-25 25 16,25-25-16,0 0 0,0 0 0,0 0 16,0 0-16,0 0 15,-1 0-15,1 0 0,0 0 16,-25 25 0,25-25-16,0 0 15,0 0 1,0 0-1,0 0 17,0 0-32,24 0 0,-24 0 15,0 0-15,0 0 0,0 0 0,0 0 16,0 0-16,0 0 0,0 0 0,0 0 0,-1 0 16,1 0-1,0 0-15,0 0 0,0 0 16,0 0-16,0 0 15,0 0 1,0 0-16,0 0 0,-1 0 16,1 0-1,0 0-15,0 0 0,0 0 0,0 0 16,0 0-16,0 0 0,0 0 0,24 0 16,-24 0-16,0 0 15,0 0-15,0 0 0,0 0 16,0 0-16,0 0 15,0 0-15,0 25 47,0-25-47,-1 0 0,1 0 16,0 0-16,0 0 0,0 0 16,0 0-1,0 0-15,0 0 0,0 0 16,0 0-16,-1 0 15,1 0-15,0 0 0,0 0 16,25 0-16,-25 0 0,0 0 0,0 0 16,0 0-16,-1 0 15,1 0 1,0 0 0,0 0-16,0 0 15,0 0-15,0 0 16,0 0-16,0 0 15,24 0-15,1 0 0,-25 0 16,0 0-16,0 0 16,0 0-16,0 0 0,0 0 15,0 0-15,-1 0 0,1 0 16,0 0-16,0 0 0,0 0 16,0 0-16,0 0 0,0 0 15,0 0-15,0-25 16,24 25-16,-24 0 0,25 0 15,0 0-15,-25 0 16,0 0-16,0 0 0,0 0 16,-1 0-16,1 0 0,0 0 15,0 0-15,25 0 0,-25 0 16,0 0 0,0 0-16,0 0 15,-1 0 48,1 0-63,0 0 15,0 0-15,0 0 16,25 0 0,-25 0-1,0 0-15,0 0 0,-1 0 16,1 0-16,0 0 15,0 0 48,0 0-63,0 0 31,0 0-15</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6T18:54:40.925"/>
    </inkml:context>
    <inkml:brush xml:id="br0">
      <inkml:brushProperty name="width" value="0.035" units="cm"/>
      <inkml:brushProperty name="height" value="0.035" units="cm"/>
      <inkml:brushProperty name="color" value="#ED1C24"/>
      <inkml:brushProperty name="fitToCurve" value="1"/>
    </inkml:brush>
  </inkml:definitions>
  <inkml:trace contextRef="#ctx0" brushRef="#br0">233 281 0,'0'-25'15,"-25"25"17,0 0-32,0 50 15,25-25-15,-25-25 0,0 25 0,25 0 16,-25 0-16,1 24 0,24 26 16,0-50-16,0 50 0,0-50 0,0 49 15,0 1-15,0-50 0,0 50 0,0-1 16,0-49-16,0 50 0,0 0 0,0-50 15,0 49-15,0-24 0,0-25 0,0 50 16,0-50-16,0 24 0,0 1 0,0 0 16,0 0-16,0 25 0,0-51 0,0 51 15,0-50-15,0 50 0,0-25 0,24-26 16,1 26 0,-25 0-16,0-25 0,25 0 0,0 0 0,-25 0 0,25 0 0,-25-1 15,0 1-15,25 0 0,0 0 16,-25 0-16,25 0 0,0 0 0,0 0 15,-25 0-15,24 0 0,-24-1 16,25-24-16,0 25 0,-25 0 31,25-25-31,0 0 0,-25 25 16,25-25-16,0 0 31,-25 25-15,25-25-16,-25 25 15,25 0 17,-25 0-32,25-25 0,-1 0 0,-24 25 0,25-25 0,0 0 31,0 0-15,0 0-16,0 0 15,0 0-15,0 0 16,-25-25-16,25 0 15,-25 0-15,25 0 0,-25 0 0,0 0 0,24-25 0,1 1 16,25 24-16,-25 0 0,-25 0 0,25-25 16,-25 25-16,0 0 0,25 0 15,-25 1-15,25-1 0,-25 0 16,25 0 0,0 25-16,-25-25 0,0 0 15,0 0-15,24 25 16,-24-25-16,25 0 0,0 25 15,-25-25-15,0 1 16,25-1 0,-25 0-16,0 0 0,25 25 15,-25-25-15,0 0 0,25 25 16,-25-25 0,0 0-16,0 0 0,0 0 15,0 1-15,25 24 16,-25-25-16,25 0 0,-25 0 15,0 0-15,0 0 16,25 25-16,-25-25 0,0 0 16,0 0-16,0 0 0,0 1 0,0-26 15,0 25-15,0 0 16,25 0-16,-25 0 0,0 0 16,0 0-16,0 0 15,0 0-15,0 1 16,25 24-16,-25-25 0,0 0 15,0 0-15,0 0 16,0-25-16,0 25 16,0 0-16,0 0 0,0 1 15,0-1-15,0 0 16,0 0-16,0 0 0,0 0 16,0 0-16,0 0 15,0 0-15,0 0 0,0 1 16,0-1-16,0 0 0,0 0 15,0 0 17,0 0-32,0 0 31,0 0-31,0 0 16,0 0-1,0 1 1,0-1 31,0 0-47,0 0 15,0 0 1,0 0 0,0 0-1,0 0 1,-25 25 15,25-25-31,-25 25 0,25-25 16,0 1-16,-25 24 15,0-25-15,0 25 16,25-25-16,-25 25 0,0 0 16,25-25-16,-25 0 15,0 25-15,0 0 16,25-25-1,-24 25-15,-1 0 16,0 0 0,25-25-16,-25 25 15,25-25-15,-25 25 16,0 0-16,0 0 16,0 0-1,0 0 1,0 0 46,1 0-46,-1 0 0,0 0-16,0 0 15,0 0 1,0 0-16,0 0 0,0 0 15,0 0-15,0 0 16,1 0-16,-1 0 0,0 0 31,0 0-31,0 0 16,0 0-16,0 0 109,0 0-93,0 0 15,0 0-15,1 0 15,-1 0-15,25 25 265,0 0-265,-25-25-1,25 25 1,0 0 46,0 0 16,0 0-78,-25-25 16,25 25 0,0-1-16,0 1 203,0 0-203</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22:36:05.83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61 0,'25'0'187,"0"0"-187,24 0 0,-24 0 0,0 0 0,25 0 0,-25 0 16,50 0-16,-1 0 15,-24 0-15,25 0 0,0 0 0,-26 0 0,26 0 16,0 0-16,-50 0 0,25 0 16,-1 0-16,1 25 0,25-25 0,0 0 0,-26 0 15,26 0-15,-25 0 16,25 0-16,-1 0 0,1 0 0,-25 0 0,24 0 16,-24 0-16,-25 0 0,25 0 15,0 0-15,0 0 0,-1 0 0,-24 0 0,25 0 16,25 0-16,-50 0 0,25 0 0,-1 0 0,26 0 15,-25 0-15,0 0 16,49 0-16,-24 0 0,-25 0 16,49 0-16,1 0 0,0 0 0,24 0 15,1 0-15,-1 0 0,-24 0 0,-50 0 16,49 0-16,1 0 0,-50 0 0,24 0 16,1 0-16,-50 0 0,50 0 0,-26 0 15,1 0-15,25-25 0,0 25 0,-1 0 16,-49 0-16,50 0 0,-50 0 0,50 0 15,-26 0-15,1 0 0,25 0 0,0 0 16,-26 0-16,1 0 0,25 0 0,-25 0 16,-1 0-16,26 0 0,-25 0 0,0 0 15,0 0-15,-1 0 0,26 0 0,-50 0 16,25 0-16,0 0 0,-26 0 0,51 0 16,0 0-16,-50 0 0,50 0 15,-51 0-15,51 0 0,-25 0 0,0 0 16,24 0-16,1 0 0,-25 0 0,0 0 0,24 0 15,-24 0-15,0 0 0,-25 0 0,25 0 16,0 0-16,-26 0 0,26 0 0,-25 0 16,25 0-16,0 0 0,-25 0 15,24 0-15,26 0 0,-25 0 0,25 0 0,-1 0 16,-24 0-16,25 0 0,0 0 16,-26 0-16,1 0 0,0 0 0,25 0 0,-1 0 15,-49 0-15,25 0 0,0 0 0,-25 0 16,0 0-16,0 0 15,0 0 345,-1 0-360,1 0 0,0 0 15,25 0-15,0 0 0,25 0 0,-51 0 16,76 0-16,-25 0 0,0 0 0,-26 0 16,26 0-16,0 0 0,-25 0 0,24 0 15,1 0-15,-25 0 0,24 0 0,1 0 16,50 0-16,-51 0 0,51 0 16,-75 0-16,-1 0 0,26 0 15,-50 0-15,50 0 0,-25 0 0,-1 0 16,1 0-16,25 0 0,-50 0 0,50 0 15,-1 0-15,-24 0 0,25 0 0,-1 0 16,-24 0-16,50 0 0,-25 0 0,-1 0 16,1 0-16,25 0 0,-1 0 0,-24 0 15,49 0-15,-24 0 0,0 0 16,-1 0-16,-24 0 0,25 0 0,-26 0 0,-24 0 16,25 0-16,-1 0 0,-49 0 15,50 0-15,-25 0 0,-25 0 0,74 0 0,-24 0 16,-50 0-16,50 0 0,-25 0 0,-1 0 15,26 0-15,-25 0 0,25 0 16,-26 0-16,-24 0 0,25 0 0,-25 0 0,25 0 16,24 0-16,-24 25 0,-25-25 15,0 0-15,0 0 0,-25-25 0,25 25 47,0 0-47,0 0 0,0 0 0,-1 0 0,1 0 16,25 0-16,-25 0 0,25 0 15,-25 0-15,0 0 0,24 0 0,1 0 16,-25 0-16,0 0 16,25 0-16,0 0 0,0 0 0,-26 0 15,1 0-15,0 0 0,0 0 16,25 0-16,-25 0 0,0 0 0,0 0 0,0-25 16,24 0-1,-24 25-15,0 0 0,25 0 0,-25 0 0,25 0 16,-1 0-16,-24 0 0,25 0 0,-25 0 0,0 0 15,25 0-15,0 0 0,-1 0 16,1 0-16,0 0 0,-25 0 0,50 0 0,-26 0 16,1 0-16,0 0 15,0 0-15,-25 0 0,25 0 0,-26 0 0,26 0 16,-25 0-16,0 0 16,0 0-16</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22:36:08.24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9 0,'25'0'157,"25"0"-157,0 0 0,25 0 15,-1 0-15,-24 0 0,50 0 0,-26 0 16,26 0-16,-25 0 0,-1 0 0,26 0 15,74 0-15,75 0 0,0 0 0,0 0 16,-149 0-16,24 0 0,-24 0 0,25 0 16,-1 0-16,-24 25 0,24-25 0,-24 0 15,24 25-15,51-25 0,-51 25 16,50-1-16,-49-24 0,24 25 0,-24-25 0,-1 25 16,-24 0-16,0-25 0,-1 0 0,-49 25 15,25-25-15,-1 25 0,-24-25 0,25 0 16,-25 0-16,-25 0 0,0 0 0,-1 0 15,1 0-15,0 0 16,0 0-16,-25 25 0,25-25 0,0 0 16,0 0-1,0 0-15,0 0 0,0 0 0,-1 0 78,1 0 16,25 0-78,0 0-16,0 0 0,-25 0 15,0 0-15,-1 0 0,1 0 16,0 0-16,0 0 0,0 0 0,0-25 16,0 25-1,0 0-15,-25-25 16,25 25-16,0 0 16,0 0-16,-1 0 0,1 0 0,-25-25 15</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22:36:44.32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0 177 0,'0'25'203,"25"-25"-203,25 0 15,-25 0-15,50 0 0,-1 0 16,-24 0-16,25 0 0,25 0 0,-51 0 0,26 0 16,25 0-16,-1 0 0,-49 0 0,50 0 0,49 0 15,75 0-15,-25 0 16,26 0-16,-101 0 0,-49 0 0,-1 0 0,1 0 15,-25 0-15,0 0 16,24 0-16,-49 0 0,25 0 0,25 25 0,-25 0 16,-25-25-16,-1 0 15,1 0-15,0 0 0,0 0 0,0 0 0,0 0 16,50 0-16,-1 0 0,-49 0 16,50 0-16,0 0 0,-25 0 0,24 0 15,26 0-15,-50 0 0,24 0 0,26 0 0,0 0 0,-26 0 16,51 0-16,-1 0 15,-24 0-15,0 0 0,-1 0 16,-24 0-16,49 0 0,-24 25 0,0 0 16,-1 0-16,-24-25 0,-50 0 0,49 0 15,-49 0-15,0 0 0,25 0 0,-25 0 16,0 0-16,25 0 0,-1 0 0,1 0 16,-25 0-16,25 0 0,0 0 0,0 0 15,-1 0-15,1 0 0,0 0 0,0 0 16,-25 0-16,25 0 0,-26 0 0,26 0 15,0 0-15,-25 0 0,25 0 0,-25 0 16,24 0-16,26 0 0,-50 0 0,50 0 16,-1 0-16,1 0 0,0 0 15,24 0-15,-49 0 0,50 0 0,-25 0 0,24 0 16,-49 0-16,25 0 0,24 0 16,-24 0-16,0 0 0,24 0 0,-24 0 0,25 0 15,-1 0-15,-49 0 0,0 0 0,0 0 0,-25 0 16,49 0-16,1 0 0,-25 0 15,25 0-15,-1 0 0,-24 0 0,25 0 16,-25 0-16,-26 0 0,26 0 16,25 0-16,-50 0 0,25 0 0,-25 0 0,24 0 15,1 0-15,-25 0 0,25 0 16,0 0-16,-25 0 0,-1 0 16,26 0-16,-25 0 15,25 0-15,0 0 0,-25 0 16,24 0-16,1 0 0,0 0 0,25 0 0,0 0 15,-26-25-15,26 25 0,0 0 16,-1 0-16,-24-25 0,25 25 0,-25 0 0,-25-25 16,24 25-16,-24 0 15,0-25-15,0 25 0,-25-25 0,25 25 0,0 0 16,25 0-16,-25 0 16,24 0-16,-24 0 0,25 0 0,25 0 15,-25 0-15,49 0 0,-24 0 0,-25 0 0,25 0 0,-1 0 16,-24 0-16,25 0 15,-25 0-15,-1 0 0,26 0 0,-25 0 0,-25 0 16,25 0-16,-26 0 0,26 0 16,0 0-16,-25 0 0,25 0 0,-25 0 0,0 0 15,24 0-15,1 0 16,-25 0-16,25 0 0,0 0 0,-1 0 16,-24 0-16,25 0 15,0 0-15,-25 0 0,50 0 0,-26 0 0,1 0 16,-25 0-16,0 0 0,0 0 15,0 0-15,0 0 16,0 0-16,0 0 16,-1 0-1,1 0-15,0 0 16,25 0 0,0 0-16,-25 0 0,25 0 0,-26 0 15,26 0-15,25 0 0,-50 0 0,50 0 16,-26 0-16,-24 0 0,50 0 0,-25 0 15,0 0-15,24 0 0,-24 0 0,25 0 16,0 0-16,-1 0 0,1 0 0,0 0 16,-50 0-16,24 0 0,26 0 0,-50 0 15,50 0-15,-26 0 0,1 0 16,-25 0-16,25 0 0,0 0 0,0 0 16,-1 0-16,-24 0 0,25 0 0,0 0 15,-25 0-15,25 0 0,-26 0 0,26 0 16,0 0-16,-25 0 0,25 0 0,25 0 15,-51 0-15,26 0 0,0 0 16,-25 0-16,0 0 0,0 0 0,0 0 16,0 0-16,-1 0 15,1 0-15,0 0 0,0 0 16,0 0-16,0 0 0,0 0 16,0 0-16,25 0 0,-26 0 0,26 0 15,-25 0-15,25 0 0,25 0 0,-50 0 0,49 0 16,1 0-16,-25-49 0,24 24 15,51-25-15,-50 25 0,-1 0 0,-49 25 16,25-25-16,0 25 0,-25 0 0,50 0 16,-51 0-16,1 0 0,0 0 0,0 0 15,0 0-15,0 0 0,0 0 16,0 0-16,25 0 0,-1 0 16,-24 0-16,0 0 0,25 0 0,-50 25 15,50-25-15,0 0 0,-26 0 0,26 0 16,25 0-16,-50 0 0,25 25 15,-1-25-15,-24 0 0,25 0 16,0 0-16,0 0 0,0 25 0,-1-25 0,-24 25 16,0-25-16,0 0 0,25 0 15,0 0-15,-25 0 0,0 0 0,-1 0 16,1 0-16,0 0 16,-25 25-16,25-25 0,0 0 0,0 0 0,25 0 15,-25 25-15,0-25 0,-1 0 0,1 0 0,25 0 16,0 0-16,-25 0 0,25 0 15,-25 0-15,24 0 0,1 0 0,-25 0 0,50 0 16,-25 0-16,24 0 16,-24 24-16,25-24 0,-50 0 0,25 0 0,-26 25 15,51-25-15,-25 0 0,-25 0 16,50 0-16,-1 0 0,-49 25 0,50-25 0,0 25 16,-26-25-16,26 0 0,0 25 0,24-25 0,-49 0 15,50 0-15,-1 0 16,26 25-16,-1-25 0,-24 25 0,0-25 0,-51 25 15,51-25-15,-25 25 0,24-25 16,-49 25-16,25-25 0,0 24 0,-51-24 0,51 0 16,-25 0-16,0 25 15,24-25-15,-24 25 0,25 0 0,-50-25 0,50 0 16,-50 0-16,49 25 0,1-25 16,-25 25-16,-25-25 0,24 25 0,1-25 15,-25 0-15,25 0 0,-25 0 16,0 0-16,0 0 0,0 25 15,-1 0-15,1-25 16,0 0 15,0 0-15,0 0-16,0 0 16,0 0-16,25 0 0,-25 0 15,24 0-15,1 0 0,-25 0 0,25 0 16,0 0-16,-1 0 0,26 0 0,-50 0 15,50 0-15,-25 0 0,-25 0 0,49 0 16,-49 0-16,50 0 0,-25 0 0,-1 0 16,-24 0-16,0 0 0,0 0 15,0 0-15,0 0 16,0 0-16,25 0 16,-25 0-16,-1 0 0,26 0 0,-25 0 15,50 0-15,-25 0 0,24 0 0,1 0 16,0 0-16,-25 0 0,24 0 0,1 0 15,0 0-15,-1 0 0,26 0 0,-25 0 16,-1 0-16,26 0 0,-25 0 16,-25 0-16,24 0 0,-24 0 0,-25 0 0,0 0 15,0 0-15,0 0 63,0 0-63,-1 0 0,1 0 0,0 0 15,0 0-15,0 0 0,0 0 16,25 0-16,0 0 0,-26 0 0,26 0 16,0 0-1,-25 0-15,0 0 32,0 0 14,25 0-30,24 0-16,-49 0 16,75 0-16,-25 0 0,-26 0 0,26 0 15,0 0-15,-25 0 0,-1 0 16,-24 0-16,0 0 0,0 0 0,0 0 47</inkml:trace>
</inkml:ink>
</file>

<file path=ppt/ink/ink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22:36:58.41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27 323 0,'0'25'188,"-25"-25"-173,25 25-15,0 0 16,0 0-1,0 0 1,25 0-16,-25 0 0,25-25 0,-25 25 16,25 0-1,-25-1 1,0 1 0,0 0-16,0 0 15,25-25-15,-25 25 0,0 0 47,25-25-47,-25 25 0,25-25 297,0 0-297,0 0 16,24 0-16,1-25 0,0 0 0,0 25 0,0 0 15,-1 0-15,1 0 0,0-25 0,0 25 0,25 0 16,-1-25-16,26 25 15,-50-25-15,49 25 0,-24-25 0,25 25 0,24 0 0,25 0 16,26 0-16,-1 0 16,-49 0-16,-1 0 0,100 0 0,-74 0 0,24 0 15,0 0-15,-74 0 0,0-24 16,-26-1-16,26 0 0,49 0 0,-24 25 0,-26 0 16,26 0-16,-50 0 0,24 0 0,26 0 0,-26 0 15,1 0 1,74 0-16,-74 0 15,-1 0-15,1 0 0,0 0 0,24 0 0,1 0 16,24 0-16,-74 0 0,24 0 0,1 0 16,-50 0-16,49 0 0,1 0 0,0 0 15,-26 0-15,1 0 0,0 0 0,-25 0 16,24 0-16,-24 0 0,25 0 0,24 0 16,-24 0-16,50 0 0,-76 0 0,51 0 15,0 0-15,-1-25 0,1 25 0,-25-25 16,24 25-16,-49-25 0,25 0 0,-50 25 15,49-25-15,26 25 0,-25 0 0,24 0 16,1 0-16,-26-25 0,-24 25 0,25 0 16,0-25-16,-25 25 0,49-24 0,-24 24 15,24 0-15,-24 0 0,0 0 16,-25 0-16,-25 0 0,24 0 0,1 0 0,25 0 16,0 0-16,-26 0 0,26 0 0,25 0 15,-26 0-15,-24 0 0,25 0 0,-25 0 16,-25 0-16,49 0 0,1 0 0,-50-25 15,50 25-15,-26-25 0,-24 25 16,25-25-16,0 25 0,-25 0 0,25 0 0,-25 0 16,-1 0-16,26 0 0,-25 0 15,50 0-15,-50 0 0,49 0 0,-24 0 16,-25 0-16,50 0 0,-50 0 16,0 0-16,24-25 0,-24 25 0,25-25 0,0 25 15,-25 0-15,25 0 0,24 0 0,-24 0 0,25 0 16,25 0-16,-51 0 0,26 0 15,0 0-15,-25 0 0,24 0 0,1 0 0,0 0 16,-1 0-16,1 0 16,0 0-16,-1 0 0,1 0 0,0 0 0,-25 0 15,0 0-15,24 0 0,-24 0 16,25 0-16,-1 0 0,-24 0 0,25 0 0,0 0 16,-26 0-16,26 0 0,25 0 0,-50 0 0,49 0 15,-24 0 1,0 0-16,24 0 0,1 0 0,-1 0 0,-49 0 0,25 0 15,0 0-15,-26 0 16,26 0-16,0 0 0,-25 0 0,24 0 0,1 0 0,-25 0 16,25 0-16,-1 0 15,1 0-15,0 0 0,-1 0 0,-24 0 0,25 0 16,25 0-16,-1 0 0,-49 0 16,50 0-16,-1 0 0,-49 0 0,25 0 0,-1 0 15,-24 0-15,0 0 0,25 0 0,-26 0 16,1 0-16,0 0 0,-25-25 15,0 25-15,0 0 0,0 0 0,0 0 0,-1 0 16,1 0-16,0 0 0,0 0 16,-25-25-16,25 25 15,0 0-15,0-25 16,25 25-16,0 0 0,-1-25 16,-24 25-16,0 0 15,0 0 32,25 0-47,0 0 16,-1 0-16,26 0 0,-50 0 0,25 0 0,0 0 15,24 0-15,1 0 0,-25 0 16,25 0-16,-26 0 0,-24 0 0,25 0 16,-25 0-16,0-24 0,0 24 15,0 0-15,0 0 16,-1 0-16,1 0 0,0 0 0,25 0 15,0 0-15,25 0 0,24 0 0,-49 0 16,50 0-16,-1 0 0,-24 0 0,0 0 16,49 0-16,-24 0 0,24 0 0,-24 0 15,-50 0-15,-1 0 0,1 0 0,-50-25 47</inkml:trace>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22:37:00.47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43 0,'0'-24'203,"50"24"-203,0 0 16,24 0-16,-24 0 16,50 0-16,-1 0 0,26 0 0,-1 0 0,51 0 15,-26 0-15,25 0 16,50 0-16,-24 0 0,49 0 0,0 0 0,0 0 16,0 0-16,50 0 0,-26 0 15,26 0-15,0 0 0,-25 0 0,25 0 0,-50 0 16,0 0-16,0 0 0,-25 0 0,-25 0 0,-24 0 15,-1 0-15,0 0 16,-49 0-16,-51 0 0,1 0 0,-25 0 0,-25 0 16,0 0-1,0 0 63</inkml:trace>
</inkml:ink>
</file>

<file path=ppt/ink/ink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22:37:50.787"/>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0 351 0,'50'0'187,"-1"0"-187,1 0 0,25 0 16,0 0-16,-51 0 0,26 0 16,25 0-16,-25 0 0,24 0 0,1 0 15,-25 0-15,50 0 0,-26 0 0,-24 0 0,0 0 16,25 0-16,-26 0 0,1 0 15,25 0-15,-50 0 0,50 0 0,-51 0 0,26 0 16,0 0-16,0 0 16,-25 0-16,0 0 0,24 0 0,-24 0 15,0 0-15,0 0 16,0 0-16,0 0 0,0 0 0,0 0 16,0 0-16,0 0 0,-1 0 0,1 0 0,25 0 15,0 0 1,-25 0-16,0 0 0,25 0 0,-25 0 0,24 0 15,-24 0-15,0 0 16,0 0-16,0 0 0,0 0 0,25 0 0,-1 0 16,-24 0-1,-25-50-15,0 25 0,0 0 0,0 0 0,25 25 16,0 0-16,0 0 16,0 0-16,25 0 0,-25 0 0,24 0 0,-24 0 15,25 0-15,0 0 0,-25 0 0,0 0 0,25 0 16,-1 0-16,-24 0 0,25 0 15,0 0-15,0 0 0,-1 0 0,26 0 16,-25 0-16,0 0 0,25 0 16,-26 0-16,26 0 0,-50 0 0,50 0 0,-26 0 15,1 0-15,25 0 0,-25 0 16,-25 0-16,0 0 0,49 0 0,-24 0 16,-25 0-16,25 0 0,0 0 0,-26 0 0,26 0 15,0 0-15,0 0 16,0 0-16,-1 0 0,1 0 0,25 0 0,-25 0 15,0 0-15,-25 0 0,49 0 16,-24 0-16,0 0 0,25 0 0,-1 0 0,-24 0 16,25 0-16,-1 0 15,-24 0-15,0 0 0,25 0 0,-50 0 0,49 0 16,1 0-16,-50 0 0,75 0 16,-26 0-16,-24 0 0,50 0 0,-26 0 15,26-25-15,-50 25 0,25 0 0,-1 0 0,-24 0 16,25 0-16,-25 0 0,-1 0 15,1 0-15,-25 0 0,50 0 0,-25 0 0,-1 0 16,26 0-16,-25 0 0,-25 0 16,49 0-16,-24 0 0,0 0 0,0 0 0,-25 0 15,25 0-15,-1 0 16,-24 0-16,25 0 0,0 0 0,0 0 16,0 0-16,-1 0 0,-24 0 15,50 0-15,0 0 0,-50 0 0,24 0 16,26 0-16,-50 0 0,50 0 0,-1 0 15,-24 0-15,25 0 0,0 0 0,-26 0 16,26 0-16,0 0 0,-25 0 0,49 0 16,-24 0-16,-25 0 0,49 0 0,-49 0 15,0 0-15,0 0 0,-25 0 0,24 0 16,1 0-16,-25 0 0,25 0 16,-25 0-16,25 0 0,-1 0 0,-24 0 0,25 0 15,-25 0-15,0 0 0,25 0 0,0 0 16,-26 0-16,1 0 15,0 0-15,-25 25 0,25-25 16,0 0-16,0 0 16,0 0-16,0 0 0,0 0 15,25 0-15,-26 0 0,1 0 16,25 0-16,0 0 0,-25 0 16,0 0-16,25 0 0,-26 0 15,-24-25-15,0 0 0,0 0 16,0 1-16,0-1 15,25 25 1,-25-25-16,25 25 0,0 0 16,0 0-1,25 0-15,0 0 0,-1 0 16,1 0-16,-25 0 0,0 0 0,0 0 16,25 0-16,24 0 0,-24 0 0,0 0 15,50 0-15,-51 0 0,51 0 0,-25 0 16,24 0-16,-24 0 0,0 0 0,24 0 15,-49 0-15,50 0 0,-25 0 0,49 0 16,-49 0-16,24 0 0,1 0 0,-50 0 16,0 0-16,24 0 0,1 0 0,-25 0 15,25 0-15,-1 0 0,-24 0 16,25 0-16,-25 0 0,-26 0 0,26 0 0,-25 0 16,0 0-16,25 0 0,0 0 15,-1 0-15,-24 0 0,0 0 16,0-25-16,0 25 15,25 0-15,-25 0 16,0 0-16,0 0 0,24 0 16,1 0-16,-25 0 15,25 0-15,-25 0 0,49 0 0,-24 0 0,-25 0 16,50 0-16,-50 0 0,50 0 16,-26 0-16,-24 0 0,25 0 0,0 0 0,-25 0 15,25 0-15,-26 0 0,1 0 0,25 0 0,-25 0 16,0 0-16,0 0 0,0 0 15,0 0-15,0 0 0,24 0 16,1 0-16,0 0 0,-25 0 16,25 0-16,24 0 0,-49 0 0,0 0 0,25 0 15,0 0-15,0 0 0,-1 0 16,26 0-16,0 0 0,-25 0 0,49 0 0,1 0 16,-25 25-16,-1-25 0,26 0 0,-1 0 0,26 0 15,-1 0-15,-24 0 16,25 0-16,-76 0 0,51 0 0,-25 0 0,-1 0 15,26 0-15,0 0 0,-1 0 16,-49 0-16,25 0 0,-25 25 0,-26-25 0,-24 25 16,25-25-16,0 0 15,0 0 17,0 0-32,0 24 0,0-24 15,0 0-15,0 25 0,24-25 0,-24 0 0,0 0 0,25 0 16,-25 0-16,0 25 15,0-25-15,0 0 0,0 0 0,-1 0 0,1 0 16,0 25-16,0-25 16,0 0 15,0 0-31,50 0 16,-25 25-16,-26-25 0,26 25 0,-25-25 15,0 25-15,0-25 0,0 0 0,0 0 16,0 0-16,0 0 0,-1 0 15,1 0-15,0 0 188,0 0-172</inkml:trace>
</inkml:ink>
</file>

<file path=ppt/ink/ink2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22:37:53.658"/>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31 264 0,'-25'0'156,"25"-25"-156,0 0 0,0 0 0,25 25 15,25-25-15,49 0 16,1 25-16,0-25 0,-26 25 0,26-24 16,-1-1-16,26 0 0,24 0 0,-24 25 15,-1 0-15,-24 0 0,25 0 0,-26 0 16,-24 0-16,24 0 0,1 0 16,-50 0-16,25 0 0,-1 0 0,-49 0 0,50 0 15,-25 0-15,-1 0 0,1 0 0,0 0 16,-25 0-16,50 0 0,-50 0 0,24 0 15,-24 0-15,0 0 0,0 0 16,0 0-16,25 0 16,25 0-16,-51 0 0,1 0 15,0 0-15,0 0 0,0 0 0,0 0 16,0 0-16,25 0 0,-25 0 0,-1 0 16,26 0-16,0 0 0,-25 0 15,0 0-15,25 0 0,-25 0 16,24 0-16,-24 0 0,25 0 0,25 0 15,-25 0-15,-1 0 0,26 0 0,-50 0 16,25 0-16,-25 0 0,0 0 16,0 0-16,24 0 15,1 0-15,-25 0 0,25 0 0,-25 0 16,49 0-16,-24 0 0,0 0 16,0 0-16,0 0 0,-1 0 0,1 0 0,-25 0 15,25 0-15,25 0 0,-50 0 0,24 0 16,-24 0-16,25 0 0,-25 0 15,0 0-15,25 0 0,24 0 0,-49 0 16,25 0-16,0 0 0,0 0 0,0 0 16,-26 0-16,51 0 0,0 0 0,-25 0 0,49 0 15,-24 0-15,-25 0 16,24 0-16,-49 0 0,25 25 0,0-25 0,0 0 16,24 0-16,-24 0 0,-25 0 0,25 0 0,0 0 15,-25 0-15,49 0 0,-49 0 16,25 0-16,25 0 0,-50 0 0,49 0 0,1 0 15,-25 25-15,25-25 16,-26 0-16,1 0 0,0 0 0,25 0 0,-50 0 16,49 0-16,1 0 0,-50 0 15,50 0-15,-1 0 0,-24 25 0,50-25 16,-26 24-16,26 1 0,-25 0 16,74-25-16,-24 25 0,-26 0 0,76-25 0,-76 25 15,26-25-15,-26 25 0,26-25 0,-26 25 0,-24 0 16,25-25-16,-1 0 0,26 0 15,-25 0-15,-51 0 0,26 0 0,0 0 16,-25 0-16,-26 0 0,1 0 16,0 0-16,0 0 0,25 0 0,-25 0 15,0 0-15,-25 25 16,25-1 0,0-24-16,-1 0 0,-48 0 31,-1 25-16,0-25 220,0 0-235,25-25 15,-25 25-15,25 25 16,0 0-16,0 0 0,0 0 16,-25-25-1,0-25-15,0 0 0,25 0 0</inkml:trace>
</inkml:ink>
</file>

<file path=ppt/ink/ink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22:37:59.411"/>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0 272 0,'50'-25'157,"50"25"-157,-26-25 0,76 25 15,-26-25-15,-24 0 0,24 25 0,26-25 16,-26 25-16,1 0 0,49 0 0,-49 0 0,-1 0 15,1 0-15,-1-24 16,26 24-16,-1 0 0,0 0 0,1 0 0,-1 0 16,1 0-16,-26 0 15,-24 0-15,74 0 0,-49 0 0,-1 0 16,-24 0-16,-1 24 0,-24-24 0,25 0 16,-26 0-16,26 0 0,-50 0 0,24 0 0,1 0 15,-25 0-15,50 25 0,-26-25 16,1 25-16,-25-25 0,0 0 0,-26 0 15,26 0-15,25 0 0,-50 0 0,50 0 16,-1 0-16,-49 0 0,50 0 0,-50 0 16,25 0-16,-1 0 0,1 0 0,0 0 15,0 0-15,-25 0 0,0 0 0,0 0 16,24 0-16,1 0 0,-25 0 0,0 0 16,0 0-16,25 0 0,-1 0 0,-24 0 15,0 0-15,0 0 0,0 0 0,25 0 16,-25 0-16,0 0 0,0 0 0,24 0 15,1 0-15,-25 0 0,25 0 0,0 0 16,-1 0-16,1 0 0,0 0 0,25 0 16,0 25-16,-1 0 0,-24 0 15,0-25-15,-25 0 0,0 0 0,24 0 0,-24 0 16,25 0-16,-25 0 16,25 0-16,-25 0 0,25 0 0,-1 0 0,1 0 15,-25 0-15,0 0 0,25 0 16,-25 0-16,24 0 0,-24 0 0,0 0 15,0 0-15,25 0 0,0 0 0,0 0 16,24 0-16,-24 0 0,0 0 16,25 0-16,-1 0 0,-24 0 0,25 0 15,0 0-15,-26 0 0,51 0 0,-25 0 16,49 0-16,-24 0 0,-26 0 16,1 0-16,-25 0 0,0 0 0,0 0 0,-26 0 15,51 0-15,-25 0 0,-25 0 0,25 0 16,0 0-16,-26 0 0,1 0 15,0 0 360,25 0-375,25 0 0,24 0 0,26 0 0,-1 0 16,1 0-16,49 0 16,-49 0-16,49 0 0,0 0 0,-49 0 0,-26 0 15,-24 0-15,-25 0 0,25 0 16,-50 0-16,-1 0 0,1 0 0,-50 0 328,1 0-312,-1 0-16,0 0 0,0 0 15,0 0-15,0 0 0,0 0 16,0 25 0,25 0 77,-25-25-93,0 0 0,1 0 0,-26 0 16,0 0-16,25 0 0,-50 0 0,50 0 16,1 0-16,-1 0 0,-25 0 15,25 0-15,0 0 0,0 0 16,0 0-16,50 0 187,0 0-187,0 0 16,25 0-16,0 0 0,-1 0 0,26 0 0,-25 0 16,25 0-16,-1 0 0,-24 0 0,50 0 0,-26 0 15,-24 0-15,50 0 0,-1 0 16,51 0-16,24 0 0,25 0 0,25 0 15,-49 0-15,-51 0 0,51 0 16,-51 0-16,1 0 0,-1 0 0,50 0 0,-74 0 16,25 0-16,-51 0 0,1 0 15,0-25-15,-75 0 0,0 0 16,0-25 0,0 25-16,25 0 0,-1 25 15,1 0-15,0 0 0,0 0 16,25 0-16,0 0 0,-25 0 15,0 0-15,-1 0 0,26 0 0,0 0 0,-25 0 16,0 0-16,0 0 16,0 0-16,0 0 0,-1 0 0,1 0 15,25 0-15,-25 0 0,25 0 16,50 0-16,-51 0 0,26 0 0,50 0 16,-26 0-16,26 0 0,-1 0 0,-49 0 0,24 0 0,-24 0 15,0 0-15,-25 0 16,24 0-16,-24 0 0,-25 0 0,25 0 0,-25 0 15,0 0-15,0 0 16,0 0-16,24 0 0,1 0 16,-25 0-16,25 0 15,0 0-15,-25 0 0,24 0 0,-24 0 0,25 0 16,0 0-16,-25 0 0,25 0 16,-26 0-16,1 0 156,0 0-156,0 0 109,25 0-109,74 0 0,26 0 0,-1 0 0,26 0 16,49 0-16,-25 0 0,-25 0 0,25 0 15,-24 0-15,-51 0 0,1 0 0,-26 0 16,-24 0-16,-25 0 0,0 0 16,-25 0-16</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20:33:42.605"/>
    </inkml:context>
    <inkml:brush xml:id="br0">
      <inkml:brushProperty name="width" value="0.035" units="cm"/>
      <inkml:brushProperty name="height" value="0.035" units="cm"/>
      <inkml:brushProperty name="color" value="#ED1C24"/>
      <inkml:brushProperty name="fitToCurve" value="1"/>
    </inkml:brush>
  </inkml:definitions>
  <inkml:trace contextRef="#ctx0" brushRef="#br0">1975 79 0,'-25'0'109,"0"0"-109,-24 0 16,24 0-16,0 0 0,0 0 0,0 0 15,-25 0-15,25 0 0,0 0 16,1 0-16,-1 0 0,0 0 0,0 0 16,25 25-16,-25-25 0,0 25 0,0-25 15,0 0-15,0 0 0,0 0 16,-24 25-16,24 0 16,0-25-16,0 0 15,0 0 1,25 25-16,-25-25 15,0 0 64,0 0-79,0 0 0,0 0 15,1 0 1,-1 0-1,0 25-15,0-25 0,0 0 16,0 0-16,0 25 16,0-25-16,0 0 15,0 0 1,1 0-16,-1 0 0,0 0 16,0 0-1,0 0-15,0 24 16,0-24-1,0 0-15,0 0 16,0 0 0,1 0-16,-1 0 15,0 0-15,-25 0 16,25 0-16,0 0 16,0 0-16,0 0 0,0 0 0,1 0 15,-1 0-15,0 0 0,0 0 16,0 0-16,0 0 0,0 0 15,0 0 1,0 25 31,0-25-31,1 0-16,-1 0 15,0 25-15,0-25 16,25 25-1,-25 0 32,25 0-31,0 0-16,0 0 16,0 25-16,0-26 15,0 1-15,0 0 0,0 0 0,0 0 16,-25 0-16,25 0 0,0 0 15,0 0 32,0 0-31,0-1-16,0 1 0,0 0 16,0 0-1,0 0-15,0 0 0,0 0 16,25 0 46,-25 0-46,25-25 0,0 25-16,0-25 0,-25 24 15,25-24-15,-1 25 0,-24 0 0,25-25 16,0 0-1,0 0-15,-25 25 16,25-25-16,0 25 0,0-25 16,0 0-16,0 0 0,0 0 15,-1 0-15,-24 25 0,50-25 16,-25 25-16,0-25 0,0 0 0,0 25 16,0-25-16,25 0 0,-26 0 15,1 0-15,0 0 0,25 0 16,-25 0-16,0 0 0,0 0 15,0 0-15,0 0 0,-1 0 16,1 0 0,0 0-1,0 0-15,0 0 16,0 0 46,25 0-46,0 0-16,-26 0 16,1 0-16,0 0 15,0 0-15,0 0 16,0 0 0,0 0-16,0 0 15,0 0-15,0 0 16,0 0-16,-1 0 0,1 0 15,0 0 48,0 0-63,0 0 16,0 0-16,0 0 0,0 0 15,0 0-15,0 0 0,-1 0 16,1 0-16,0 0 31,0 0 0,0 0-15,0 0-16,25 0 16,-25 0-16,-25-25 0,25 25 0,-1 0 15,1 0-15,0 0 16,0-25-16,0 0 0,0 25 15,0 0-15,-25-25 0,25 25 16,0-25-16,0 0 16,-1 25-16,1 0 0,0-25 0,0 1 31,-25-1-31,25 25 16,0 0-1,0 0 1,0 0-16,0 0 0,-25-25 0,25 0 15,-1 25-15,1 0 16,-25-25 0,25 0-16,0 0 15,0 0 1,0 0-16,-25 0 16,0 1-16,0-1 0,0 0 15,0 0 1,25 0-1,0 0 1,-25 0-16,0 0 16,0 0-1,0 0 1,0 1-16,0-1 16,0 0-16,0 0 15,0 0 1,0 0-16,0 0 15,0 0 1,0 0 0,0 0-16,0 1 15,-25-1-15,25 0 16,-25 25 0,25-25-16,0-25 15,0 25-15,-25 25 0,25-25 16,-25 0 15,0 25 32,0 0-63,0 0 31,1-25-31,-1 0 15,0 25-15,0 0 16,0 0 47,0 0-48,0 0 1,0 0-16,0 0 15,0 0 1,1 0-16,-1 0 31,0 0-31,0 0 235,0 0-235,0 0 93,-25 0-77,25 0-16,0 0 16,1 0-16</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20:45:58.148"/>
    </inkml:context>
    <inkml:brush xml:id="br0">
      <inkml:brushProperty name="width" value="0.035" units="cm"/>
      <inkml:brushProperty name="height" value="0.035" units="cm"/>
      <inkml:brushProperty name="color" value="#ED1C24"/>
      <inkml:brushProperty name="fitToCurve" value="1"/>
    </inkml:brush>
  </inkml:definitions>
  <inkml:trace contextRef="#ctx0" brushRef="#br0">0 488 0,'0'26'250,"26"-26"-234,-26 25-16,0 1 16,25-1-16,1 1 0,-26 0 0,26-26 15,-26 25-15,0 1 16,0 0-16,25-1 16,-25 1-1,26-26-15,-26-26 235,0 1-235,0-1 0,0-25 0,0 25 0,0-51 15,26 26-15,-26 0 0,25-26 0,1 0 16,-26 25-16,0 1 0,0 0 0,26 25 15,-26 0-15,25 1 0,-25-1 16,0 0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11:50:32.336"/>
    </inkml:context>
    <inkml:brush xml:id="br0">
      <inkml:brushProperty name="width" value="0.05" units="cm"/>
      <inkml:brushProperty name="height" value="0.05" units="cm"/>
      <inkml:brushProperty name="color" value="#ED1C24"/>
      <inkml:brushProperty name="fitToCurve" value="1"/>
    </inkml:brush>
  </inkml:definitions>
  <inkml:trace contextRef="#ctx0" brushRef="#br0">0 513 0,'26'0'141,"0"0"-141,-1 0 0,-25 26 15,26 0-15,-1-1 0,1 1 0,-26 25 16,26-51-16,-1 51 0,-25-25 15,0 0 1,26-26 47,-26 25-63,26-25 31,-1-25-31,-25-1 15,26 0-15,-26-25 16,0 25-16,0 1 0,26-1 0,-26 1 16,25 25-16,-25-52 0,26 52 0,-26-51 15,26 25-15,-26 1 0,25-1 16,-25 0-16,26 1 0,0-27 0,-1 1 16,1 25-16,0 26 0,-26-25 15,0-27-15,51 27 0,-25-1 0,-1-25 16,1 51-16,-26-26 0,26 26 15</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20:46:39.869"/>
    </inkml:context>
    <inkml:brush xml:id="br0">
      <inkml:brushProperty name="width" value="0.035" units="cm"/>
      <inkml:brushProperty name="height" value="0.035" units="cm"/>
      <inkml:brushProperty name="color" value="#ED1C24"/>
      <inkml:brushProperty name="fitToCurve" value="1"/>
    </inkml:brush>
  </inkml:definitions>
  <inkml:trace contextRef="#ctx0" brushRef="#br0">0 539 0,'0'26'313,"0"-1"-297,0 1-1,0 0-15,0-1 0,0 27 0,0 25 16,0-52-16,0 27 0,0-27 0,0 1 15,0 0-15,0-1 0,0 1 0,0 0 16,0-1-16,0 1 0,0 0 16,0-1-16,26-25 281,-1 0-281,1-25 0,51-52 16,-26 25-16,26-25 0,0 0 0,0 0 15,-51 26-15,76-77 0,-76 76 0,25-24 16,1-1-16,-1 25 0,26 1 0,-26 25 15,-51-25-15,52 25 0,-27-25 0,1 51 16,-26-26-16,26-25 0,-1 51 16,1-26-1</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11:51:04.027"/>
    </inkml:context>
    <inkml:brush xml:id="br0">
      <inkml:brushProperty name="width" value="0.05" units="cm"/>
      <inkml:brushProperty name="height" value="0.05" units="cm"/>
      <inkml:brushProperty name="color" value="#ED1C24"/>
      <inkml:brushProperty name="fitToCurve" value="1"/>
    </inkml:brush>
  </inkml:definitions>
  <inkml:trace contextRef="#ctx0" brushRef="#br0">0 462 0</inkml:trace>
  <inkml:trace contextRef="#ctx0" brushRef="#br0" timeOffset="987">0 462 0,'25'0'172,"1"0"-156,0 0-16,-1 26 15,1 0-15,-26-1 16,26-25-16,-26 26 16,25 0-16,-25-1 15,26-25-15,-26 26 0,0-1 16,26-25-16,-1 26 0,-25 0 31,26-52 141,0-25-172,-1 25 16,27-25-16,-27 0 0,1-1 0,0 27 15,-1-27-15,1 1 0,25 25 16,-51-25-16,52 0 0,-27-1 0,1 27 0,0-1 16,-26-25-16,25 25 15,1 0-15</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11:51:12.301"/>
    </inkml:context>
    <inkml:brush xml:id="br0">
      <inkml:brushProperty name="width" value="0.05" units="cm"/>
      <inkml:brushProperty name="height" value="0.05" units="cm"/>
      <inkml:brushProperty name="color" value="#ED1C24"/>
      <inkml:brushProperty name="fitToCurve" value="1"/>
    </inkml:brush>
  </inkml:definitions>
  <inkml:trace contextRef="#ctx0" brushRef="#br0">2 231 0,'0'26'234,"0"0"-234,0-1 16,25 1-16,1-26 0,-26 26 31,0-1 219,0 1-250,26 25 0,-26-25 15,25 25-15,-25-25 0,26-1 0,-26 27 16,0-27-16,26 1 0,-1-26 125,-25 26-125,26-26 78,-26-26-47,0 0-15,0 1 47,0-1-48,0 0-15,0 1 0,0-1 16,0 0-16,0 1 15,26-1-15,-26 1 0,25 25 0,-25-26 16,26 0-16,-26 1 16,0-1-16,0 0 0,26 1 15,-26-1-15,25 26 0,-25-26 16,0 1 62,26 25-78,0-26 0,-1 0 16,1 26-1,-26-25-15,25 25 0,-25-26 32,26 26-32,-26-26 0,26 26 15,-26-25 1,0-1 234,25 26-235,-25-26-15,26 26 16</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9-15T11:51:52.078"/>
    </inkml:context>
    <inkml:brush xml:id="br0">
      <inkml:brushProperty name="width" value="0.05" units="cm"/>
      <inkml:brushProperty name="height" value="0.05" units="cm"/>
      <inkml:brushProperty name="color" value="#ED1C24"/>
      <inkml:brushProperty name="fitToCurve" value="1"/>
    </inkml:brush>
  </inkml:definitions>
  <inkml:trace contextRef="#ctx0" brushRef="#br0">5 522 0,'0'25'203,"0"0"-203,0 0 15,0 0-15,0 0 0,0 0 0,25 0 16,0-25-16,-25 25 0,0 0 0,25 0 16,-1-25-16,-24 24 0,0 1 15,25-25 126,0 0-94,0-25-47,0 1 15,0-1-15,-25 0 0,25-25 0,0 25 16,0 25-16,-25-25 0,49 0 0,-24 0 16,0 0-16,0 0 0,0-24 0,25-1 15,-25 50-15,-25-50 0,25 25 0,25 0 16,-26 0-16,26 0 0,0 1 15,-25-1-15,0 25 0,0-50 0,0 25 16,0 25-16,-25-25 0,24 0 16,1 25-16,-25-25 0,0 0 0,0 0 15,25 25-15,-25-24 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041F64AF-AE01-46AB-92F1-B0BA42FA0483}" type="datetimeFigureOut">
              <a:rPr lang="en-US" smtClean="0"/>
              <a:t>9/21/2023</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BBB92F3D-04E4-4E7D-B8C1-6CA4E6A4409E}"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15234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1F64AF-AE01-46AB-92F1-B0BA42FA0483}"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92F3D-04E4-4E7D-B8C1-6CA4E6A4409E}" type="slidenum">
              <a:rPr lang="en-US" smtClean="0"/>
              <a:t>‹#›</a:t>
            </a:fld>
            <a:endParaRPr lang="en-US"/>
          </a:p>
        </p:txBody>
      </p:sp>
    </p:spTree>
    <p:extLst>
      <p:ext uri="{BB962C8B-B14F-4D97-AF65-F5344CB8AC3E}">
        <p14:creationId xmlns:p14="http://schemas.microsoft.com/office/powerpoint/2010/main" val="287373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1F64AF-AE01-46AB-92F1-B0BA42FA0483}"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92F3D-04E4-4E7D-B8C1-6CA4E6A4409E}" type="slidenum">
              <a:rPr lang="en-US" smtClean="0"/>
              <a:t>‹#›</a:t>
            </a:fld>
            <a:endParaRPr lang="en-US"/>
          </a:p>
        </p:txBody>
      </p:sp>
    </p:spTree>
    <p:extLst>
      <p:ext uri="{BB962C8B-B14F-4D97-AF65-F5344CB8AC3E}">
        <p14:creationId xmlns:p14="http://schemas.microsoft.com/office/powerpoint/2010/main" val="21215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1F64AF-AE01-46AB-92F1-B0BA42FA0483}"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92F3D-04E4-4E7D-B8C1-6CA4E6A4409E}" type="slidenum">
              <a:rPr lang="en-US" smtClean="0"/>
              <a:t>‹#›</a:t>
            </a:fld>
            <a:endParaRPr lang="en-US"/>
          </a:p>
        </p:txBody>
      </p:sp>
    </p:spTree>
    <p:extLst>
      <p:ext uri="{BB962C8B-B14F-4D97-AF65-F5344CB8AC3E}">
        <p14:creationId xmlns:p14="http://schemas.microsoft.com/office/powerpoint/2010/main" val="251399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1F64AF-AE01-46AB-92F1-B0BA42FA0483}"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92F3D-04E4-4E7D-B8C1-6CA4E6A4409E}"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5568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1F64AF-AE01-46AB-92F1-B0BA42FA0483}"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92F3D-04E4-4E7D-B8C1-6CA4E6A4409E}" type="slidenum">
              <a:rPr lang="en-US" smtClean="0"/>
              <a:t>‹#›</a:t>
            </a:fld>
            <a:endParaRPr lang="en-US"/>
          </a:p>
        </p:txBody>
      </p:sp>
    </p:spTree>
    <p:extLst>
      <p:ext uri="{BB962C8B-B14F-4D97-AF65-F5344CB8AC3E}">
        <p14:creationId xmlns:p14="http://schemas.microsoft.com/office/powerpoint/2010/main" val="338302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1F64AF-AE01-46AB-92F1-B0BA42FA0483}" type="datetimeFigureOut">
              <a:rPr lang="en-US" smtClean="0"/>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92F3D-04E4-4E7D-B8C1-6CA4E6A4409E}" type="slidenum">
              <a:rPr lang="en-US" smtClean="0"/>
              <a:t>‹#›</a:t>
            </a:fld>
            <a:endParaRPr lang="en-US"/>
          </a:p>
        </p:txBody>
      </p:sp>
    </p:spTree>
    <p:extLst>
      <p:ext uri="{BB962C8B-B14F-4D97-AF65-F5344CB8AC3E}">
        <p14:creationId xmlns:p14="http://schemas.microsoft.com/office/powerpoint/2010/main" val="197445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1F64AF-AE01-46AB-92F1-B0BA42FA0483}"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92F3D-04E4-4E7D-B8C1-6CA4E6A4409E}" type="slidenum">
              <a:rPr lang="en-US" smtClean="0"/>
              <a:t>‹#›</a:t>
            </a:fld>
            <a:endParaRPr lang="en-US"/>
          </a:p>
        </p:txBody>
      </p:sp>
    </p:spTree>
    <p:extLst>
      <p:ext uri="{BB962C8B-B14F-4D97-AF65-F5344CB8AC3E}">
        <p14:creationId xmlns:p14="http://schemas.microsoft.com/office/powerpoint/2010/main" val="1322325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F64AF-AE01-46AB-92F1-B0BA42FA0483}" type="datetimeFigureOut">
              <a:rPr lang="en-US" smtClean="0"/>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92F3D-04E4-4E7D-B8C1-6CA4E6A4409E}" type="slidenum">
              <a:rPr lang="en-US" smtClean="0"/>
              <a:t>‹#›</a:t>
            </a:fld>
            <a:endParaRPr lang="en-US"/>
          </a:p>
        </p:txBody>
      </p:sp>
    </p:spTree>
    <p:extLst>
      <p:ext uri="{BB962C8B-B14F-4D97-AF65-F5344CB8AC3E}">
        <p14:creationId xmlns:p14="http://schemas.microsoft.com/office/powerpoint/2010/main" val="184741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1F64AF-AE01-46AB-92F1-B0BA42FA0483}"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92F3D-04E4-4E7D-B8C1-6CA4E6A4409E}" type="slidenum">
              <a:rPr lang="en-US" smtClean="0"/>
              <a:t>‹#›</a:t>
            </a:fld>
            <a:endParaRPr lang="en-US"/>
          </a:p>
        </p:txBody>
      </p:sp>
    </p:spTree>
    <p:extLst>
      <p:ext uri="{BB962C8B-B14F-4D97-AF65-F5344CB8AC3E}">
        <p14:creationId xmlns:p14="http://schemas.microsoft.com/office/powerpoint/2010/main" val="97948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1F64AF-AE01-46AB-92F1-B0BA42FA0483}"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B92F3D-04E4-4E7D-B8C1-6CA4E6A4409E}" type="slidenum">
              <a:rPr lang="en-US" smtClean="0"/>
              <a:t>‹#›</a:t>
            </a:fld>
            <a:endParaRPr lang="en-US"/>
          </a:p>
        </p:txBody>
      </p:sp>
    </p:spTree>
    <p:extLst>
      <p:ext uri="{BB962C8B-B14F-4D97-AF65-F5344CB8AC3E}">
        <p14:creationId xmlns:p14="http://schemas.microsoft.com/office/powerpoint/2010/main" val="197875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41F64AF-AE01-46AB-92F1-B0BA42FA0483}" type="datetimeFigureOut">
              <a:rPr lang="en-US" smtClean="0"/>
              <a:t>9/21/2023</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BBB92F3D-04E4-4E7D-B8C1-6CA4E6A4409E}" type="slidenum">
              <a:rPr lang="en-US" smtClean="0"/>
              <a:t>‹#›</a:t>
            </a:fld>
            <a:endParaRPr lang="en-US"/>
          </a:p>
        </p:txBody>
      </p:sp>
    </p:spTree>
    <p:extLst>
      <p:ext uri="{BB962C8B-B14F-4D97-AF65-F5344CB8AC3E}">
        <p14:creationId xmlns:p14="http://schemas.microsoft.com/office/powerpoint/2010/main" val="26495029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theguardian.com/world/2022/apr/11/austrian-chancellor-to-tell-putin-he-has-lost-the-war-morall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customXml" Target="../ink/ink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customXml" Target="../ink/ink5.xml"/><Relationship Id="rId7" Type="http://schemas.openxmlformats.org/officeDocument/2006/relationships/customXml" Target="../ink/ink6.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emf"/></Relationships>
</file>

<file path=ppt/slides/_rels/slide2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customXml" Target="../ink/ink8.xml"/><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18.emf"/><Relationship Id="rId3" Type="http://schemas.openxmlformats.org/officeDocument/2006/relationships/image" Target="../media/image15.png"/><Relationship Id="rId7" Type="http://schemas.openxmlformats.org/officeDocument/2006/relationships/image" Target="../media/image21.emf"/><Relationship Id="rId12" Type="http://schemas.openxmlformats.org/officeDocument/2006/relationships/customXml" Target="../ink/ink12.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customXml" Target="../ink/ink10.xml"/><Relationship Id="rId11" Type="http://schemas.openxmlformats.org/officeDocument/2006/relationships/image" Target="../media/image23.emf"/><Relationship Id="rId5" Type="http://schemas.openxmlformats.org/officeDocument/2006/relationships/image" Target="../media/image20.emf"/><Relationship Id="rId4" Type="http://schemas.openxmlformats.org/officeDocument/2006/relationships/customXml" Target="../ink/ink9.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4.emf"/><Relationship Id="rId2"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customXml" Target="../ink/ink15.xml"/><Relationship Id="rId5" Type="http://schemas.openxmlformats.org/officeDocument/2006/relationships/image" Target="../media/image22.emf"/><Relationship Id="rId4" Type="http://schemas.openxmlformats.org/officeDocument/2006/relationships/customXml" Target="../ink/ink14.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customXml" Target="../ink/ink16.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customXml" Target="../ink/ink17.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customXml" Target="../ink/ink21.xml"/><Relationship Id="rId3" Type="http://schemas.openxmlformats.org/officeDocument/2006/relationships/image" Target="../media/image27.emf"/><Relationship Id="rId7" Type="http://schemas.openxmlformats.org/officeDocument/2006/relationships/image" Target="../media/image29.emf"/><Relationship Id="rId2" Type="http://schemas.openxmlformats.org/officeDocument/2006/relationships/customXml" Target="../ink/ink18.xml"/><Relationship Id="rId1" Type="http://schemas.openxmlformats.org/officeDocument/2006/relationships/slideLayout" Target="../slideLayouts/slideLayout2.xml"/><Relationship Id="rId6" Type="http://schemas.openxmlformats.org/officeDocument/2006/relationships/customXml" Target="../ink/ink20.xml"/><Relationship Id="rId5" Type="http://schemas.openxmlformats.org/officeDocument/2006/relationships/image" Target="../media/image28.emf"/><Relationship Id="rId4" Type="http://schemas.openxmlformats.org/officeDocument/2006/relationships/customXml" Target="../ink/ink19.xml"/><Relationship Id="rId9" Type="http://schemas.openxmlformats.org/officeDocument/2006/relationships/image" Target="../media/image30.emf"/></Relationships>
</file>

<file path=ppt/slides/_rels/slide33.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3.emf"/><Relationship Id="rId2" Type="http://schemas.openxmlformats.org/officeDocument/2006/relationships/customXml" Target="../ink/ink22.xml"/><Relationship Id="rId1" Type="http://schemas.openxmlformats.org/officeDocument/2006/relationships/slideLayout" Target="../slideLayouts/slideLayout2.xml"/><Relationship Id="rId6" Type="http://schemas.openxmlformats.org/officeDocument/2006/relationships/customXml" Target="../ink/ink24.xml"/><Relationship Id="rId5" Type="http://schemas.openxmlformats.org/officeDocument/2006/relationships/image" Target="../media/image32.emf"/><Relationship Id="rId4" Type="http://schemas.openxmlformats.org/officeDocument/2006/relationships/customXml" Target="../ink/ink23.xml"/></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6.emf"/><Relationship Id="rId2" Type="http://schemas.openxmlformats.org/officeDocument/2006/relationships/customXml" Target="../ink/ink25.xml"/><Relationship Id="rId1" Type="http://schemas.openxmlformats.org/officeDocument/2006/relationships/slideLayout" Target="../slideLayouts/slideLayout2.xml"/><Relationship Id="rId6" Type="http://schemas.openxmlformats.org/officeDocument/2006/relationships/customXml" Target="../ink/ink27.xml"/><Relationship Id="rId5" Type="http://schemas.openxmlformats.org/officeDocument/2006/relationships/image" Target="../media/image35.emf"/><Relationship Id="rId4" Type="http://schemas.openxmlformats.org/officeDocument/2006/relationships/customXml" Target="../ink/ink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biljana.misic.ilic@filfak.ni.ac.rs" TargetMode="External"/><Relationship Id="rId2" Type="http://schemas.openxmlformats.org/officeDocument/2006/relationships/hyperlink" Target="mailto:vladimirz.jovanovic@filfak.ni.ac.r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6EFE-3B8A-49E4-AD80-240EDDCD3E90}"/>
              </a:ext>
            </a:extLst>
          </p:cNvPr>
          <p:cNvSpPr>
            <a:spLocks noGrp="1"/>
          </p:cNvSpPr>
          <p:nvPr>
            <p:ph type="ctrTitle"/>
          </p:nvPr>
        </p:nvSpPr>
        <p:spPr>
          <a:xfrm>
            <a:off x="1007133" y="757339"/>
            <a:ext cx="11542059" cy="4745377"/>
          </a:xfrm>
        </p:spPr>
        <p:txBody>
          <a:bodyPr>
            <a:noAutofit/>
          </a:bodyPr>
          <a:lstStyle/>
          <a:p>
            <a:r>
              <a:rPr lang="en-US" sz="1800" b="1" dirty="0"/>
              <a:t>Vladimir </a:t>
            </a:r>
            <a:r>
              <a:rPr lang="sr-Latn-RS" sz="1800" b="1" dirty="0"/>
              <a:t>Ž. Jovanović</a:t>
            </a:r>
            <a:br>
              <a:rPr lang="sr-Latn-RS" sz="1800" b="1" dirty="0"/>
            </a:br>
            <a:r>
              <a:rPr lang="sr-Latn-RS" sz="1800" b="1" dirty="0"/>
              <a:t>Biljana Mišić Ilić</a:t>
            </a:r>
            <a:br>
              <a:rPr lang="sr-Latn-RS" sz="1800" b="1" dirty="0"/>
            </a:br>
            <a:r>
              <a:rPr lang="sr-Latn-RS" sz="1800" b="1" dirty="0"/>
              <a:t>Marta Veličković</a:t>
            </a:r>
            <a:br>
              <a:rPr lang="sr-Latn-RS" sz="1800" dirty="0"/>
            </a:br>
            <a:r>
              <a:rPr lang="sr-Latn-RS" sz="1800" dirty="0"/>
              <a:t>University of Niš</a:t>
            </a:r>
            <a:br>
              <a:rPr lang="sr-Latn-RS" sz="2000" dirty="0"/>
            </a:br>
            <a:br>
              <a:rPr lang="en-US" sz="2000" dirty="0"/>
            </a:br>
            <a:r>
              <a:rPr lang="en-US" sz="3600" dirty="0"/>
              <a:t>IMAGE-SCHEMATIC COMPLEXES </a:t>
            </a:r>
            <a:br>
              <a:rPr lang="en-US" sz="3600" dirty="0"/>
            </a:br>
            <a:r>
              <a:rPr lang="en-US" sz="3600" dirty="0"/>
              <a:t>IN POLITICAL DISCOURSE CONCEPTUALIZATIONS: </a:t>
            </a:r>
            <a:br>
              <a:rPr lang="en-US" sz="3600" dirty="0"/>
            </a:br>
            <a:r>
              <a:rPr lang="en-US" sz="3200" dirty="0"/>
              <a:t>A CORPUS-BASED CONTRASTIVE STUDY</a:t>
            </a:r>
            <a:endParaRPr lang="en-US" sz="3600" dirty="0"/>
          </a:p>
        </p:txBody>
      </p:sp>
      <p:sp>
        <p:nvSpPr>
          <p:cNvPr id="3" name="Subtitle 2">
            <a:extLst>
              <a:ext uri="{FF2B5EF4-FFF2-40B4-BE49-F238E27FC236}">
                <a16:creationId xmlns:a16="http://schemas.microsoft.com/office/drawing/2014/main" id="{FA09E090-63A0-4901-A83B-97DDC7B5669E}"/>
              </a:ext>
            </a:extLst>
          </p:cNvPr>
          <p:cNvSpPr>
            <a:spLocks noGrp="1"/>
          </p:cNvSpPr>
          <p:nvPr>
            <p:ph type="subTitle" idx="1"/>
          </p:nvPr>
        </p:nvSpPr>
        <p:spPr>
          <a:xfrm>
            <a:off x="1007133" y="5667846"/>
            <a:ext cx="11090738" cy="790687"/>
          </a:xfrm>
        </p:spPr>
        <p:txBody>
          <a:bodyPr>
            <a:normAutofit/>
          </a:bodyPr>
          <a:lstStyle/>
          <a:p>
            <a:pPr>
              <a:spcBef>
                <a:spcPts val="0"/>
              </a:spcBef>
            </a:pPr>
            <a:r>
              <a:rPr lang="sr-Latn-RS" i="1" dirty="0"/>
              <a:t>Figurative Thought and Language 7 </a:t>
            </a:r>
            <a:r>
              <a:rPr lang="sr-Latn-RS" dirty="0"/>
              <a:t>Conference  </a:t>
            </a:r>
          </a:p>
          <a:p>
            <a:pPr>
              <a:spcBef>
                <a:spcPts val="0"/>
              </a:spcBef>
            </a:pPr>
            <a:r>
              <a:rPr lang="sr-Latn-RS" dirty="0"/>
              <a:t>Genoa, Italy, September 20-22nd</a:t>
            </a:r>
            <a:r>
              <a:rPr lang="en-US" dirty="0"/>
              <a:t>, 2023</a:t>
            </a:r>
            <a:endParaRPr lang="sr-Latn-RS" dirty="0"/>
          </a:p>
        </p:txBody>
      </p:sp>
      <p:pic>
        <p:nvPicPr>
          <p:cNvPr id="4" name="Picture 3">
            <a:extLst>
              <a:ext uri="{FF2B5EF4-FFF2-40B4-BE49-F238E27FC236}">
                <a16:creationId xmlns:a16="http://schemas.microsoft.com/office/drawing/2014/main" id="{1281F1EF-9FDF-435C-9636-4CC7D2C55A3B}"/>
              </a:ext>
            </a:extLst>
          </p:cNvPr>
          <p:cNvPicPr>
            <a:picLocks noChangeAspect="1"/>
          </p:cNvPicPr>
          <p:nvPr/>
        </p:nvPicPr>
        <p:blipFill>
          <a:blip r:embed="rId2"/>
          <a:stretch>
            <a:fillRect/>
          </a:stretch>
        </p:blipFill>
        <p:spPr>
          <a:xfrm>
            <a:off x="1007132" y="98610"/>
            <a:ext cx="2142171" cy="2142171"/>
          </a:xfrm>
          <a:prstGeom prst="rect">
            <a:avLst/>
          </a:prstGeom>
        </p:spPr>
      </p:pic>
      <p:pic>
        <p:nvPicPr>
          <p:cNvPr id="9" name="Picture 8">
            <a:extLst>
              <a:ext uri="{FF2B5EF4-FFF2-40B4-BE49-F238E27FC236}">
                <a16:creationId xmlns:a16="http://schemas.microsoft.com/office/drawing/2014/main" id="{B269B08B-E516-429F-95F4-887E40CD6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3306" y="5713565"/>
            <a:ext cx="3004177" cy="699248"/>
          </a:xfrm>
          <a:prstGeom prst="rect">
            <a:avLst/>
          </a:prstGeom>
        </p:spPr>
      </p:pic>
    </p:spTree>
    <p:extLst>
      <p:ext uri="{BB962C8B-B14F-4D97-AF65-F5344CB8AC3E}">
        <p14:creationId xmlns:p14="http://schemas.microsoft.com/office/powerpoint/2010/main" val="2176472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2. Theoretical Background</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941294"/>
            <a:ext cx="10714975" cy="5549153"/>
          </a:xfrm>
        </p:spPr>
        <p:txBody>
          <a:bodyPr>
            <a:normAutofit fontScale="32500" lnSpcReduction="20000"/>
          </a:bodyPr>
          <a:lstStyle/>
          <a:p>
            <a:r>
              <a:rPr lang="sr-Latn-RS" sz="14400" dirty="0"/>
              <a:t> </a:t>
            </a:r>
            <a:r>
              <a:rPr lang="en-GB" sz="14400" dirty="0"/>
              <a:t>S</a:t>
            </a:r>
            <a:r>
              <a:rPr lang="sr-Latn-RS" sz="14400" dirty="0"/>
              <a:t>aid to </a:t>
            </a:r>
            <a:r>
              <a:rPr lang="en-US" sz="14400" b="1" dirty="0"/>
              <a:t>motivate</a:t>
            </a:r>
            <a:r>
              <a:rPr lang="sr-Latn-RS" sz="14400" b="1" dirty="0"/>
              <a:t> </a:t>
            </a:r>
            <a:r>
              <a:rPr lang="en-US" sz="14400" b="1" dirty="0"/>
              <a:t>metaphorical expressions </a:t>
            </a:r>
            <a:r>
              <a:rPr lang="en-US" sz="14400" dirty="0"/>
              <a:t>exhibiting some emotional load: </a:t>
            </a:r>
          </a:p>
          <a:p>
            <a:pPr marL="0" indent="0">
              <a:buNone/>
            </a:pPr>
            <a:r>
              <a:rPr lang="en-US" sz="11200" b="1" dirty="0">
                <a:solidFill>
                  <a:srgbClr val="FF0000"/>
                </a:solidFill>
              </a:rPr>
              <a:t>(1) </a:t>
            </a:r>
            <a:r>
              <a:rPr lang="en-US" sz="11200" b="1" i="1" dirty="0">
                <a:solidFill>
                  <a:srgbClr val="FF0000"/>
                </a:solidFill>
              </a:rPr>
              <a:t>Our relationship is heading</a:t>
            </a:r>
            <a:r>
              <a:rPr lang="sr-Latn-RS" sz="11200" b="1" i="1" dirty="0">
                <a:solidFill>
                  <a:srgbClr val="FF0000"/>
                </a:solidFill>
              </a:rPr>
              <a:t> </a:t>
            </a:r>
            <a:r>
              <a:rPr lang="en-US" sz="11200" b="1" i="1" dirty="0">
                <a:solidFill>
                  <a:srgbClr val="FF0000"/>
                </a:solidFill>
              </a:rPr>
              <a:t>nowhere </a:t>
            </a:r>
          </a:p>
          <a:p>
            <a:pPr marL="0" indent="0">
              <a:spcAft>
                <a:spcPts val="0"/>
              </a:spcAft>
              <a:buNone/>
            </a:pPr>
            <a:r>
              <a:rPr lang="en-US" sz="11200" b="1" dirty="0">
                <a:solidFill>
                  <a:srgbClr val="FF0000"/>
                </a:solidFill>
              </a:rPr>
              <a:t>(2) </a:t>
            </a:r>
            <a:r>
              <a:rPr lang="en-US" sz="11200" b="1" i="1" dirty="0">
                <a:solidFill>
                  <a:srgbClr val="FF0000"/>
                </a:solidFill>
              </a:rPr>
              <a:t>These two problems go hand in hand </a:t>
            </a:r>
          </a:p>
          <a:p>
            <a:pPr marL="0" indent="0">
              <a:spcAft>
                <a:spcPts val="0"/>
              </a:spcAft>
              <a:buNone/>
            </a:pPr>
            <a:r>
              <a:rPr lang="en-US" sz="11200" b="1" dirty="0">
                <a:solidFill>
                  <a:srgbClr val="FF0000"/>
                </a:solidFill>
              </a:rPr>
              <a:t>(3) </a:t>
            </a:r>
            <a:r>
              <a:rPr lang="en-US" sz="11200" b="1" i="1" dirty="0">
                <a:solidFill>
                  <a:srgbClr val="FF0000"/>
                </a:solidFill>
              </a:rPr>
              <a:t>He got completely subsumed by hatred </a:t>
            </a:r>
          </a:p>
          <a:p>
            <a:pPr marL="0" indent="0">
              <a:spcAft>
                <a:spcPts val="0"/>
              </a:spcAft>
              <a:buNone/>
            </a:pPr>
            <a:r>
              <a:rPr lang="en-US" sz="11200" b="1" dirty="0">
                <a:solidFill>
                  <a:srgbClr val="FF0000"/>
                </a:solidFill>
              </a:rPr>
              <a:t>(Lakoff</a:t>
            </a:r>
            <a:r>
              <a:rPr lang="sr-Latn-RS" sz="11200" b="1" dirty="0">
                <a:solidFill>
                  <a:srgbClr val="FF0000"/>
                </a:solidFill>
              </a:rPr>
              <a:t> </a:t>
            </a:r>
            <a:r>
              <a:rPr lang="en-US" sz="11200" b="1" dirty="0">
                <a:solidFill>
                  <a:srgbClr val="FF0000"/>
                </a:solidFill>
              </a:rPr>
              <a:t>&amp; Johnson, 1980). </a:t>
            </a:r>
            <a:endParaRPr lang="sr-Latn-RS" sz="9600" b="1" dirty="0">
              <a:solidFill>
                <a:srgbClr val="FF0000"/>
              </a:solidFill>
            </a:endParaRPr>
          </a:p>
        </p:txBody>
      </p:sp>
    </p:spTree>
    <p:extLst>
      <p:ext uri="{BB962C8B-B14F-4D97-AF65-F5344CB8AC3E}">
        <p14:creationId xmlns:p14="http://schemas.microsoft.com/office/powerpoint/2010/main" val="1993058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2. Theoretical Background</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941294"/>
            <a:ext cx="10714975" cy="5549153"/>
          </a:xfrm>
        </p:spPr>
        <p:txBody>
          <a:bodyPr>
            <a:normAutofit/>
          </a:bodyPr>
          <a:lstStyle/>
          <a:p>
            <a:r>
              <a:rPr lang="sr-Latn-RS" sz="2800" dirty="0"/>
              <a:t>O</a:t>
            </a:r>
            <a:r>
              <a:rPr lang="en-US" sz="2800" dirty="0"/>
              <a:t>ur </a:t>
            </a:r>
            <a:r>
              <a:rPr lang="sr-Latn-RS" sz="2800" dirty="0"/>
              <a:t>proposition</a:t>
            </a:r>
            <a:r>
              <a:rPr lang="en-US" sz="2800" dirty="0"/>
              <a:t> </a:t>
            </a:r>
            <a:r>
              <a:rPr lang="sr-Latn-RS" sz="2800" dirty="0"/>
              <a:t>(Antović, Jovanović, Figar 2023) </a:t>
            </a:r>
            <a:r>
              <a:rPr lang="en-US" sz="2800" dirty="0"/>
              <a:t>- a possible formal account of such</a:t>
            </a:r>
            <a:r>
              <a:rPr lang="sr-Latn-RS" sz="2800" dirty="0"/>
              <a:t> </a:t>
            </a:r>
            <a:r>
              <a:rPr lang="en-US" sz="2800" dirty="0"/>
              <a:t>image-schema interaction</a:t>
            </a:r>
            <a:r>
              <a:rPr lang="sr-Latn-RS" sz="2800" dirty="0"/>
              <a:t>.</a:t>
            </a:r>
            <a:r>
              <a:rPr lang="en-US" sz="2800" dirty="0"/>
              <a:t> </a:t>
            </a:r>
          </a:p>
          <a:p>
            <a:r>
              <a:rPr lang="en-US" sz="2800" dirty="0"/>
              <a:t>ISs are “enriched” with the higher-order factor of </a:t>
            </a:r>
            <a:r>
              <a:rPr lang="en-US" sz="2800" b="1" dirty="0"/>
              <a:t>scalarity</a:t>
            </a:r>
            <a:r>
              <a:rPr lang="en-US" sz="2800" dirty="0"/>
              <a:t>, where intensities of individual</a:t>
            </a:r>
            <a:r>
              <a:rPr lang="sr-Latn-RS" sz="2800" dirty="0"/>
              <a:t> </a:t>
            </a:r>
            <a:r>
              <a:rPr lang="en-US" sz="2800" dirty="0"/>
              <a:t>schemas in the group may vary in real time. </a:t>
            </a:r>
            <a:endParaRPr lang="sr-Latn-RS" sz="2800" dirty="0"/>
          </a:p>
          <a:p>
            <a:r>
              <a:rPr lang="sr-Latn-RS" sz="2800" dirty="0"/>
              <a:t>A</a:t>
            </a:r>
            <a:r>
              <a:rPr lang="en-US" sz="2800" dirty="0"/>
              <a:t>s a rule, the</a:t>
            </a:r>
            <a:r>
              <a:rPr lang="sr-Latn-RS" sz="2800" dirty="0"/>
              <a:t> </a:t>
            </a:r>
            <a:r>
              <a:rPr lang="en-US" sz="2800" dirty="0"/>
              <a:t>more intense the schematic structure, the greater the chance that the resulting interpretation will</a:t>
            </a:r>
            <a:r>
              <a:rPr lang="sr-Latn-RS" sz="2800" dirty="0"/>
              <a:t> </a:t>
            </a:r>
            <a:r>
              <a:rPr lang="en-US" sz="2800" dirty="0"/>
              <a:t>be emotionally laden, and strongly metaphorical.</a:t>
            </a:r>
            <a:endParaRPr lang="en-US" sz="2800" dirty="0">
              <a:solidFill>
                <a:srgbClr val="FF0000"/>
              </a:solidFill>
            </a:endParaRPr>
          </a:p>
          <a:p>
            <a:pPr marL="0" indent="0">
              <a:buNone/>
            </a:pPr>
            <a:r>
              <a:rPr lang="en-US" sz="2400" b="1" dirty="0">
                <a:solidFill>
                  <a:srgbClr val="FF0000"/>
                </a:solidFill>
              </a:rPr>
              <a:t>  (4) a. </a:t>
            </a:r>
            <a:r>
              <a:rPr lang="en-US" sz="2400" b="1" i="1" dirty="0">
                <a:solidFill>
                  <a:srgbClr val="FF0000"/>
                </a:solidFill>
              </a:rPr>
              <a:t>troops go into </a:t>
            </a:r>
            <a:r>
              <a:rPr lang="en-US" sz="2400" b="1" i="1" dirty="0" err="1">
                <a:solidFill>
                  <a:srgbClr val="FF0000"/>
                </a:solidFill>
              </a:rPr>
              <a:t>Sievierodonetsk</a:t>
            </a:r>
            <a:r>
              <a:rPr lang="en-US" sz="2400" b="1" i="1" dirty="0">
                <a:solidFill>
                  <a:srgbClr val="FF0000"/>
                </a:solidFill>
              </a:rPr>
              <a:t>	</a:t>
            </a:r>
            <a:r>
              <a:rPr lang="en-US" sz="2400" b="1" dirty="0">
                <a:solidFill>
                  <a:srgbClr val="FF0000"/>
                </a:solidFill>
              </a:rPr>
              <a:t>&lt;s&gt;&lt;P+&gt;&lt;F+&gt;&lt;C+&gt;</a:t>
            </a:r>
          </a:p>
          <a:p>
            <a:pPr marL="548640" lvl="2" indent="0">
              <a:buNone/>
            </a:pPr>
            <a:r>
              <a:rPr lang="en-US" sz="2400" b="1" dirty="0">
                <a:solidFill>
                  <a:srgbClr val="FF0000"/>
                </a:solidFill>
              </a:rPr>
              <a:t>  b. </a:t>
            </a:r>
            <a:r>
              <a:rPr lang="en-US" sz="2400" b="1" i="1" dirty="0">
                <a:solidFill>
                  <a:srgbClr val="FF0000"/>
                </a:solidFill>
              </a:rPr>
              <a:t>troops invade </a:t>
            </a:r>
            <a:r>
              <a:rPr lang="en-US" sz="2400" b="1" i="1" dirty="0" err="1">
                <a:solidFill>
                  <a:srgbClr val="FF0000"/>
                </a:solidFill>
              </a:rPr>
              <a:t>Sievierodonetsk</a:t>
            </a:r>
            <a:r>
              <a:rPr lang="en-US" sz="2400" b="1" i="1" dirty="0">
                <a:solidFill>
                  <a:srgbClr val="FF0000"/>
                </a:solidFill>
              </a:rPr>
              <a:t> 	</a:t>
            </a:r>
            <a:r>
              <a:rPr lang="en-US" sz="2400" b="1" dirty="0">
                <a:solidFill>
                  <a:srgbClr val="FF0000"/>
                </a:solidFill>
              </a:rPr>
              <a:t>&lt;s&gt;&lt;P+&gt;&lt;F++&gt;&lt;C++&gt;</a:t>
            </a:r>
          </a:p>
          <a:p>
            <a:pPr marL="548640" lvl="2" indent="0">
              <a:buNone/>
            </a:pPr>
            <a:r>
              <a:rPr lang="en-US" sz="2400" b="1" dirty="0">
                <a:solidFill>
                  <a:srgbClr val="FF0000"/>
                </a:solidFill>
              </a:rPr>
              <a:t>  c. </a:t>
            </a:r>
            <a:r>
              <a:rPr lang="en-US" sz="2400" b="1" i="1" dirty="0">
                <a:solidFill>
                  <a:srgbClr val="FF0000"/>
                </a:solidFill>
              </a:rPr>
              <a:t>troops storm </a:t>
            </a:r>
            <a:r>
              <a:rPr lang="en-US" sz="2400" b="1" i="1" dirty="0" err="1">
                <a:solidFill>
                  <a:srgbClr val="FF0000"/>
                </a:solidFill>
              </a:rPr>
              <a:t>Sievierodonetsk</a:t>
            </a:r>
            <a:r>
              <a:rPr lang="en-US" sz="2400" b="1" i="1" dirty="0">
                <a:solidFill>
                  <a:srgbClr val="FF0000"/>
                </a:solidFill>
              </a:rPr>
              <a:t> </a:t>
            </a:r>
            <a:r>
              <a:rPr lang="sr-Latn-RS" sz="2400" b="1" i="1" dirty="0">
                <a:solidFill>
                  <a:srgbClr val="FF0000"/>
                </a:solidFill>
              </a:rPr>
              <a:t>	       </a:t>
            </a:r>
            <a:r>
              <a:rPr lang="en-US" sz="2400" b="1" i="1" dirty="0">
                <a:solidFill>
                  <a:srgbClr val="FF0000"/>
                </a:solidFill>
              </a:rPr>
              <a:t>&lt;</a:t>
            </a:r>
            <a:r>
              <a:rPr lang="en-US" sz="2400" b="1" dirty="0" err="1">
                <a:solidFill>
                  <a:srgbClr val="FF0000"/>
                </a:solidFill>
              </a:rPr>
              <a:t>ms</a:t>
            </a:r>
            <a:r>
              <a:rPr lang="en-US" sz="2400" b="1" dirty="0">
                <a:solidFill>
                  <a:srgbClr val="FF0000"/>
                </a:solidFill>
              </a:rPr>
              <a:t>&gt;&lt;P++&gt;&lt;F+++&gt;&lt;C++&gt;</a:t>
            </a:r>
          </a:p>
        </p:txBody>
      </p:sp>
    </p:spTree>
    <p:extLst>
      <p:ext uri="{BB962C8B-B14F-4D97-AF65-F5344CB8AC3E}">
        <p14:creationId xmlns:p14="http://schemas.microsoft.com/office/powerpoint/2010/main" val="4173882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2. Theoretical Background</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92294" y="968188"/>
            <a:ext cx="10714975" cy="5549153"/>
          </a:xfrm>
        </p:spPr>
        <p:txBody>
          <a:bodyPr>
            <a:normAutofit lnSpcReduction="10000"/>
          </a:bodyPr>
          <a:lstStyle/>
          <a:p>
            <a:r>
              <a:rPr lang="sr-Latn-RS" sz="3200" dirty="0"/>
              <a:t> This approach</a:t>
            </a:r>
            <a:r>
              <a:rPr lang="en-US" sz="3200" dirty="0"/>
              <a:t> </a:t>
            </a:r>
            <a:r>
              <a:rPr lang="sr-Latn-RS" sz="3200" dirty="0"/>
              <a:t>- entails </a:t>
            </a:r>
            <a:r>
              <a:rPr lang="en-US" sz="3200" b="1" dirty="0"/>
              <a:t>a system for capturing affective nuances of meaning </a:t>
            </a:r>
            <a:r>
              <a:rPr lang="en-US" sz="3200" dirty="0"/>
              <a:t>in</a:t>
            </a:r>
            <a:r>
              <a:rPr lang="sr-Latn-RS" sz="3200" dirty="0"/>
              <a:t> cross-</a:t>
            </a:r>
            <a:r>
              <a:rPr lang="en-US" sz="3200" dirty="0"/>
              <a:t>language </a:t>
            </a:r>
            <a:r>
              <a:rPr lang="sr-Latn-RS" sz="3200" dirty="0"/>
              <a:t>test cases </a:t>
            </a:r>
            <a:r>
              <a:rPr lang="en-US" sz="3200" dirty="0"/>
              <a:t>based on the identification and scalarization of interacting image schemas</a:t>
            </a:r>
            <a:r>
              <a:rPr lang="sr-Latn-RS" sz="3200" dirty="0"/>
              <a:t>.</a:t>
            </a:r>
            <a:endParaRPr lang="en-GB" sz="3200" dirty="0"/>
          </a:p>
          <a:p>
            <a:pPr lvl="0" algn="just">
              <a:buClr>
                <a:srgbClr val="A5300F"/>
              </a:buClr>
            </a:pPr>
            <a:r>
              <a:rPr lang="sr-Latn-RS" sz="3200" dirty="0">
                <a:solidFill>
                  <a:prstClr val="black"/>
                </a:solidFill>
              </a:rPr>
              <a:t> </a:t>
            </a:r>
            <a:r>
              <a:rPr lang="en-US" sz="3200" dirty="0">
                <a:solidFill>
                  <a:prstClr val="black"/>
                </a:solidFill>
              </a:rPr>
              <a:t>SCALE often stands out from the others</a:t>
            </a:r>
            <a:r>
              <a:rPr lang="sr-Latn-RS" sz="3200" dirty="0">
                <a:solidFill>
                  <a:prstClr val="black"/>
                </a:solidFill>
              </a:rPr>
              <a:t> - a </a:t>
            </a:r>
            <a:r>
              <a:rPr lang="en-US" sz="3200" dirty="0">
                <a:solidFill>
                  <a:prstClr val="black"/>
                </a:solidFill>
              </a:rPr>
              <a:t>possible reason, </a:t>
            </a:r>
            <a:r>
              <a:rPr lang="en-US" sz="3200" b="1" dirty="0">
                <a:solidFill>
                  <a:prstClr val="black"/>
                </a:solidFill>
              </a:rPr>
              <a:t>it is not really a schema, but rather a</a:t>
            </a:r>
            <a:r>
              <a:rPr lang="sr-Latn-RS" sz="3200" b="1" dirty="0">
                <a:solidFill>
                  <a:prstClr val="black"/>
                </a:solidFill>
              </a:rPr>
              <a:t> </a:t>
            </a:r>
            <a:r>
              <a:rPr lang="en-US" sz="3200" b="1" dirty="0">
                <a:solidFill>
                  <a:prstClr val="black"/>
                </a:solidFill>
              </a:rPr>
              <a:t>higher-order principle</a:t>
            </a:r>
            <a:r>
              <a:rPr lang="en-US" sz="3200" dirty="0">
                <a:solidFill>
                  <a:prstClr val="black"/>
                </a:solidFill>
              </a:rPr>
              <a:t> specifying the intensity with which other schemas interact. </a:t>
            </a:r>
            <a:endParaRPr lang="sr-Latn-RS" sz="3200" dirty="0">
              <a:solidFill>
                <a:prstClr val="black"/>
              </a:solidFill>
            </a:endParaRPr>
          </a:p>
          <a:p>
            <a:pPr algn="just">
              <a:buClr>
                <a:srgbClr val="A5300F"/>
              </a:buClr>
            </a:pPr>
            <a:r>
              <a:rPr lang="en-US" sz="3200" dirty="0"/>
              <a:t>E.g. the</a:t>
            </a:r>
            <a:r>
              <a:rPr lang="sr-Latn-RS" sz="3200" dirty="0"/>
              <a:t> </a:t>
            </a:r>
            <a:r>
              <a:rPr lang="en-US" sz="3200" dirty="0"/>
              <a:t>conceptualized FORCE can be very weak, as in a </a:t>
            </a:r>
            <a:r>
              <a:rPr lang="en-US" sz="3200" i="1" dirty="0">
                <a:solidFill>
                  <a:srgbClr val="FF0000"/>
                </a:solidFill>
              </a:rPr>
              <a:t>tickle</a:t>
            </a:r>
            <a:r>
              <a:rPr lang="en-US" sz="3200" i="1" dirty="0"/>
              <a:t>, </a:t>
            </a:r>
            <a:r>
              <a:rPr lang="en-US" sz="3200" dirty="0"/>
              <a:t>medium, in </a:t>
            </a:r>
            <a:r>
              <a:rPr lang="en-US" sz="3200" i="1" dirty="0">
                <a:solidFill>
                  <a:srgbClr val="FF0000"/>
                </a:solidFill>
              </a:rPr>
              <a:t>pressure</a:t>
            </a:r>
            <a:r>
              <a:rPr lang="en-US" sz="3200" dirty="0"/>
              <a:t>, and high, e.g., a</a:t>
            </a:r>
            <a:r>
              <a:rPr lang="sr-Latn-RS" sz="3200" dirty="0"/>
              <a:t> </a:t>
            </a:r>
            <a:r>
              <a:rPr lang="en-US" sz="3200" i="1" dirty="0">
                <a:solidFill>
                  <a:srgbClr val="FF0000"/>
                </a:solidFill>
              </a:rPr>
              <a:t>crush</a:t>
            </a:r>
            <a:r>
              <a:rPr lang="en-US" sz="3200" dirty="0"/>
              <a:t>. </a:t>
            </a:r>
          </a:p>
        </p:txBody>
      </p:sp>
    </p:spTree>
    <p:extLst>
      <p:ext uri="{BB962C8B-B14F-4D97-AF65-F5344CB8AC3E}">
        <p14:creationId xmlns:p14="http://schemas.microsoft.com/office/powerpoint/2010/main" val="1812783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3. Research results</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150725" y="941294"/>
            <a:ext cx="10938615" cy="5549153"/>
          </a:xfrm>
        </p:spPr>
        <p:txBody>
          <a:bodyPr>
            <a:normAutofit fontScale="92500" lnSpcReduction="20000"/>
          </a:bodyPr>
          <a:lstStyle/>
          <a:p>
            <a:r>
              <a:rPr lang="en-US" sz="3000" b="1" dirty="0"/>
              <a:t>The first</a:t>
            </a:r>
            <a:r>
              <a:rPr lang="en-US" sz="3000" dirty="0"/>
              <a:t> empirical research with IS undertaken of its kind.</a:t>
            </a:r>
          </a:p>
          <a:p>
            <a:r>
              <a:rPr lang="en-US" sz="3200" dirty="0"/>
              <a:t> The actual manifestation of IS in </a:t>
            </a:r>
            <a:r>
              <a:rPr lang="en-US" sz="3200" b="1" dirty="0"/>
              <a:t>motion verb conceptualizations</a:t>
            </a:r>
            <a:r>
              <a:rPr lang="en-US" sz="3200" dirty="0"/>
              <a:t>.</a:t>
            </a:r>
            <a:endParaRPr lang="en-US" sz="3000" dirty="0"/>
          </a:p>
          <a:p>
            <a:r>
              <a:rPr lang="en-US" sz="3000" dirty="0"/>
              <a:t>Starting assumption: any conceptualization of moving would entail 2 indispensable ISs</a:t>
            </a:r>
          </a:p>
          <a:p>
            <a:pPr marL="548640" lvl="2" indent="0">
              <a:buNone/>
            </a:pPr>
            <a:r>
              <a:rPr lang="en-US" sz="3000" dirty="0"/>
              <a:t>FORCE - as the agent that creates the motion and </a:t>
            </a:r>
          </a:p>
          <a:p>
            <a:pPr marL="548640" lvl="2" indent="0">
              <a:buNone/>
            </a:pPr>
            <a:r>
              <a:rPr lang="en-US" sz="3000" dirty="0"/>
              <a:t>PATH - any distance covered in the motion in any direction and way.</a:t>
            </a:r>
          </a:p>
          <a:p>
            <a:pPr marL="548640" lvl="2" indent="0">
              <a:buNone/>
            </a:pPr>
            <a:endParaRPr lang="en-US" sz="1900" dirty="0"/>
          </a:p>
          <a:p>
            <a:pPr lvl="2"/>
            <a:r>
              <a:rPr lang="sr-Latn-RS" sz="3000" dirty="0"/>
              <a:t>Additional </a:t>
            </a:r>
            <a:r>
              <a:rPr lang="en-US" sz="3000" dirty="0"/>
              <a:t>research questions: </a:t>
            </a:r>
          </a:p>
          <a:p>
            <a:pPr marL="548640" lvl="2" indent="0">
              <a:buNone/>
            </a:pPr>
            <a:endParaRPr lang="en-US" dirty="0"/>
          </a:p>
          <a:p>
            <a:pPr marL="548640" lvl="2" indent="0">
              <a:buNone/>
            </a:pPr>
            <a:r>
              <a:rPr lang="en-US" sz="3000" dirty="0"/>
              <a:t>Which IS would compose the complex?</a:t>
            </a:r>
          </a:p>
          <a:p>
            <a:pPr marL="548640" lvl="2" indent="0">
              <a:buNone/>
            </a:pPr>
            <a:r>
              <a:rPr lang="en-US" sz="3000" dirty="0"/>
              <a:t>Would there be more elaborate conceptualizations in terms of IS</a:t>
            </a:r>
            <a:r>
              <a:rPr lang="sr-Latn-RS" sz="3000" dirty="0"/>
              <a:t>?</a:t>
            </a:r>
            <a:endParaRPr lang="en-US" sz="3000" dirty="0"/>
          </a:p>
          <a:p>
            <a:pPr marL="548640" lvl="2" indent="0">
              <a:buNone/>
            </a:pPr>
            <a:r>
              <a:rPr lang="en-US" sz="3000" dirty="0"/>
              <a:t>What trends are identical, similar or different in E and S.</a:t>
            </a:r>
          </a:p>
          <a:p>
            <a:pPr marL="548640" lvl="2" indent="0">
              <a:buNone/>
            </a:pPr>
            <a:endParaRPr lang="en-US" dirty="0"/>
          </a:p>
        </p:txBody>
      </p:sp>
    </p:spTree>
    <p:extLst>
      <p:ext uri="{BB962C8B-B14F-4D97-AF65-F5344CB8AC3E}">
        <p14:creationId xmlns:p14="http://schemas.microsoft.com/office/powerpoint/2010/main" val="4249755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3. Research results</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1" y="941294"/>
            <a:ext cx="11223812" cy="5549153"/>
          </a:xfrm>
        </p:spPr>
        <p:txBody>
          <a:bodyPr>
            <a:normAutofit/>
          </a:bodyPr>
          <a:lstStyle/>
          <a:p>
            <a:pPr marL="0" indent="0">
              <a:buNone/>
            </a:pPr>
            <a:r>
              <a:rPr lang="en-US" sz="3200" b="1" dirty="0">
                <a:solidFill>
                  <a:srgbClr val="FF0000"/>
                </a:solidFill>
              </a:rPr>
              <a:t>(8) </a:t>
            </a:r>
            <a:r>
              <a:rPr lang="en-GB" sz="3000" b="1" i="1" dirty="0">
                <a:solidFill>
                  <a:srgbClr val="FF0000"/>
                </a:solidFill>
              </a:rPr>
              <a:t>Forces defending the besieged port city said their ammunition was running out</a:t>
            </a:r>
            <a:r>
              <a:rPr lang="en-GB" sz="3000" dirty="0">
                <a:solidFill>
                  <a:srgbClr val="FF0000"/>
                </a:solidFill>
              </a:rPr>
              <a:t>&lt;</a:t>
            </a:r>
            <a:r>
              <a:rPr lang="en-GB" sz="3000" dirty="0" err="1">
                <a:solidFill>
                  <a:srgbClr val="FF0000"/>
                </a:solidFill>
              </a:rPr>
              <a:t>ms</a:t>
            </a:r>
            <a:r>
              <a:rPr lang="en-GB" sz="3000" dirty="0">
                <a:solidFill>
                  <a:srgbClr val="FF0000"/>
                </a:solidFill>
              </a:rPr>
              <a:t>&gt;&lt;F+&gt;&lt;P++&gt;&lt;L-&gt;&lt;C-&gt; </a:t>
            </a:r>
          </a:p>
          <a:p>
            <a:r>
              <a:rPr lang="en-GB" sz="3000" dirty="0"/>
              <a:t> </a:t>
            </a:r>
            <a:r>
              <a:rPr lang="en-US" sz="3000" b="1" dirty="0"/>
              <a:t>R</a:t>
            </a:r>
            <a:r>
              <a:rPr lang="en-US" sz="3000" dirty="0"/>
              <a:t> statistical analysis, individual researcher processing (number of schematic complexes and their frequency).</a:t>
            </a:r>
          </a:p>
          <a:p>
            <a:r>
              <a:rPr lang="en-US" sz="3000" dirty="0"/>
              <a:t>We used t-tests (independent and paired samples) and ANOVAs to ascertain whether statistical differences existed between the two sub-corpora.</a:t>
            </a:r>
          </a:p>
          <a:p>
            <a:pPr marL="0" indent="0">
              <a:buNone/>
            </a:pPr>
            <a:endParaRPr lang="en-US" sz="3200" dirty="0"/>
          </a:p>
          <a:p>
            <a:r>
              <a:rPr lang="en-GB" dirty="0"/>
              <a:t>(</a:t>
            </a:r>
            <a:r>
              <a:rPr lang="en-GB" u="sng" dirty="0">
                <a:hlinkClick r:id="rId2">
                  <a:extLst>
                    <a:ext uri="{A12FA001-AC4F-418D-AE19-62706E023703}">
                      <ahyp:hlinkClr xmlns:ahyp="http://schemas.microsoft.com/office/drawing/2018/hyperlinkcolor" val="tx"/>
                    </a:ext>
                  </a:extLst>
                </a:hlinkClick>
              </a:rPr>
              <a:t>https://www.theguardian.com/world/2022/apr/11/austrian-chancellor-to-tell-putin-he-has-lost-the-war-morally</a:t>
            </a:r>
            <a:r>
              <a:rPr lang="en-GB" dirty="0"/>
              <a:t>)</a:t>
            </a:r>
            <a:endParaRPr lang="en-US" dirty="0"/>
          </a:p>
          <a:p>
            <a:endParaRPr lang="en-US" sz="3200" dirty="0"/>
          </a:p>
        </p:txBody>
      </p:sp>
    </p:spTree>
    <p:extLst>
      <p:ext uri="{BB962C8B-B14F-4D97-AF65-F5344CB8AC3E}">
        <p14:creationId xmlns:p14="http://schemas.microsoft.com/office/powerpoint/2010/main" val="64696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3. Research results</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941294"/>
            <a:ext cx="10714975" cy="5549153"/>
          </a:xfrm>
        </p:spPr>
        <p:txBody>
          <a:bodyPr/>
          <a:lstStyle/>
          <a:p>
            <a:r>
              <a:rPr lang="en-US" b="1" dirty="0"/>
              <a:t>Are there any statistically-significant differences in </a:t>
            </a:r>
            <a:r>
              <a:rPr lang="en-US" b="1" u="sng" dirty="0"/>
              <a:t>the distribution </a:t>
            </a:r>
            <a:r>
              <a:rPr lang="en-US" b="1" dirty="0"/>
              <a:t>of schematic complexes when comparing those occurring </a:t>
            </a:r>
            <a:r>
              <a:rPr lang="en-US" b="1" u="sng" dirty="0"/>
              <a:t>in non-metaphorical </a:t>
            </a:r>
            <a:r>
              <a:rPr lang="en-US" b="1" dirty="0"/>
              <a:t>versus those occurring in </a:t>
            </a:r>
            <a:r>
              <a:rPr lang="en-US" b="1" u="sng" dirty="0"/>
              <a:t>metaphorical contexts</a:t>
            </a:r>
            <a:r>
              <a:rPr lang="en-US" b="1" dirty="0"/>
              <a:t>?</a:t>
            </a: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DC71E95C-EAC4-437A-9BE5-FC8A3A647772}"/>
              </a:ext>
            </a:extLst>
          </p:cNvPr>
          <p:cNvGraphicFramePr>
            <a:graphicFrameLocks noGrp="1"/>
          </p:cNvGraphicFramePr>
          <p:nvPr>
            <p:extLst>
              <p:ext uri="{D42A27DB-BD31-4B8C-83A1-F6EECF244321}">
                <p14:modId xmlns:p14="http://schemas.microsoft.com/office/powerpoint/2010/main" val="2775959532"/>
              </p:ext>
            </p:extLst>
          </p:nvPr>
        </p:nvGraphicFramePr>
        <p:xfrm>
          <a:off x="609600" y="1981200"/>
          <a:ext cx="9717739" cy="4240307"/>
        </p:xfrm>
        <a:graphic>
          <a:graphicData uri="http://schemas.openxmlformats.org/drawingml/2006/table">
            <a:tbl>
              <a:tblPr firstRow="1" firstCol="1" bandRow="1">
                <a:tableStyleId>{5C22544A-7EE6-4342-B048-85BDC9FD1C3A}</a:tableStyleId>
              </a:tblPr>
              <a:tblGrid>
                <a:gridCol w="992144">
                  <a:extLst>
                    <a:ext uri="{9D8B030D-6E8A-4147-A177-3AD203B41FA5}">
                      <a16:colId xmlns:a16="http://schemas.microsoft.com/office/drawing/2014/main" val="2398522001"/>
                    </a:ext>
                  </a:extLst>
                </a:gridCol>
                <a:gridCol w="3291803">
                  <a:extLst>
                    <a:ext uri="{9D8B030D-6E8A-4147-A177-3AD203B41FA5}">
                      <a16:colId xmlns:a16="http://schemas.microsoft.com/office/drawing/2014/main" val="3744256676"/>
                    </a:ext>
                  </a:extLst>
                </a:gridCol>
                <a:gridCol w="1235948">
                  <a:extLst>
                    <a:ext uri="{9D8B030D-6E8A-4147-A177-3AD203B41FA5}">
                      <a16:colId xmlns:a16="http://schemas.microsoft.com/office/drawing/2014/main" val="63630057"/>
                    </a:ext>
                  </a:extLst>
                </a:gridCol>
                <a:gridCol w="1095270">
                  <a:extLst>
                    <a:ext uri="{9D8B030D-6E8A-4147-A177-3AD203B41FA5}">
                      <a16:colId xmlns:a16="http://schemas.microsoft.com/office/drawing/2014/main" val="3515123806"/>
                    </a:ext>
                  </a:extLst>
                </a:gridCol>
                <a:gridCol w="1474993">
                  <a:extLst>
                    <a:ext uri="{9D8B030D-6E8A-4147-A177-3AD203B41FA5}">
                      <a16:colId xmlns:a16="http://schemas.microsoft.com/office/drawing/2014/main" val="738176051"/>
                    </a:ext>
                  </a:extLst>
                </a:gridCol>
                <a:gridCol w="1627581">
                  <a:extLst>
                    <a:ext uri="{9D8B030D-6E8A-4147-A177-3AD203B41FA5}">
                      <a16:colId xmlns:a16="http://schemas.microsoft.com/office/drawing/2014/main" val="2002264503"/>
                    </a:ext>
                  </a:extLst>
                </a:gridCol>
              </a:tblGrid>
              <a:tr h="935936">
                <a:tc>
                  <a:txBody>
                    <a:bodyPr/>
                    <a:lstStyle/>
                    <a:p>
                      <a:pPr>
                        <a:lnSpc>
                          <a:spcPct val="150000"/>
                        </a:lnSpc>
                        <a:spcAft>
                          <a:spcPts val="0"/>
                        </a:spcAft>
                      </a:pPr>
                      <a:r>
                        <a:rPr lang="en-US" sz="1200" kern="100">
                          <a:effectLst/>
                        </a:rPr>
                        <a:t> </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nSpc>
                          <a:spcPct val="150000"/>
                        </a:lnSpc>
                        <a:spcAft>
                          <a:spcPts val="0"/>
                        </a:spcAft>
                      </a:pPr>
                      <a:r>
                        <a:rPr lang="en-US" sz="1200" kern="100" dirty="0">
                          <a:effectLst/>
                        </a:rPr>
                        <a:t> </a:t>
                      </a:r>
                      <a:r>
                        <a:rPr lang="en-US" sz="2400" kern="100" dirty="0">
                          <a:effectLst/>
                        </a:rPr>
                        <a:t>CORPUS</a:t>
                      </a:r>
                      <a:endParaRPr lang="en-US" sz="12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kern="100" dirty="0">
                          <a:effectLst/>
                        </a:rPr>
                        <a:t>Mean</a:t>
                      </a:r>
                      <a:endParaRPr lang="en-US" sz="16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kern="100" dirty="0">
                          <a:effectLst/>
                        </a:rPr>
                        <a:t>N</a:t>
                      </a:r>
                      <a:endParaRPr lang="en-US" sz="16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kern="100" dirty="0">
                          <a:effectLst/>
                        </a:rPr>
                        <a:t>Std. Deviation</a:t>
                      </a:r>
                      <a:endParaRPr lang="en-US" sz="16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kern="100" dirty="0">
                          <a:effectLst/>
                        </a:rPr>
                        <a:t>Std. Error Mean</a:t>
                      </a:r>
                      <a:endParaRPr lang="en-US" sz="1600" kern="100" dirty="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3352139441"/>
                  </a:ext>
                </a:extLst>
              </a:tr>
              <a:tr h="935734">
                <a:tc>
                  <a:txBody>
                    <a:bodyPr/>
                    <a:lstStyle/>
                    <a:p>
                      <a:pPr>
                        <a:lnSpc>
                          <a:spcPct val="150000"/>
                        </a:lnSpc>
                        <a:spcAft>
                          <a:spcPts val="0"/>
                        </a:spcAft>
                      </a:pPr>
                      <a:r>
                        <a:rPr lang="en-US" sz="1200" kern="100" dirty="0">
                          <a:effectLst/>
                        </a:rPr>
                        <a:t>Pair 1</a:t>
                      </a:r>
                      <a:endParaRPr lang="en-US" sz="12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nSpc>
                          <a:spcPct val="150000"/>
                        </a:lnSpc>
                        <a:spcAft>
                          <a:spcPts val="0"/>
                        </a:spcAft>
                      </a:pPr>
                      <a:r>
                        <a:rPr lang="en-US" sz="1800" b="1" kern="100" dirty="0">
                          <a:effectLst/>
                        </a:rPr>
                        <a:t>Unique Non-metaphorical</a:t>
                      </a:r>
                      <a:endParaRPr lang="en-US" sz="18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800" b="1" kern="100" dirty="0">
                          <a:solidFill>
                            <a:schemeClr val="accent1">
                              <a:lumMod val="60000"/>
                              <a:lumOff val="40000"/>
                            </a:schemeClr>
                          </a:solidFill>
                          <a:effectLst/>
                        </a:rPr>
                        <a:t>123.50</a:t>
                      </a:r>
                      <a:endParaRPr lang="en-US" sz="1800" b="1" kern="100" dirty="0">
                        <a:solidFill>
                          <a:schemeClr val="accent1">
                            <a:lumMod val="60000"/>
                            <a:lumOff val="40000"/>
                          </a:schemeClr>
                        </a:solidFill>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800" b="1" kern="100" dirty="0">
                          <a:effectLst/>
                        </a:rPr>
                        <a:t>8</a:t>
                      </a:r>
                      <a:endParaRPr lang="en-US" sz="18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800" b="1" kern="100">
                          <a:effectLst/>
                        </a:rPr>
                        <a:t>46.263</a:t>
                      </a:r>
                      <a:endParaRPr lang="en-US" sz="18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800" b="1" kern="100" dirty="0">
                          <a:effectLst/>
                        </a:rPr>
                        <a:t>16.357</a:t>
                      </a:r>
                      <a:endParaRPr lang="en-US" sz="1800" b="1" kern="100" dirty="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1808767003"/>
                  </a:ext>
                </a:extLst>
              </a:tr>
              <a:tr h="497169">
                <a:tc>
                  <a:txBody>
                    <a:bodyPr/>
                    <a:lstStyle/>
                    <a:p>
                      <a:pPr>
                        <a:lnSpc>
                          <a:spcPct val="150000"/>
                        </a:lnSpc>
                        <a:spcAft>
                          <a:spcPts val="0"/>
                        </a:spcAft>
                      </a:pPr>
                      <a:r>
                        <a:rPr lang="en-US" sz="1200" kern="100">
                          <a:effectLst/>
                        </a:rPr>
                        <a:t> </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nSpc>
                          <a:spcPct val="150000"/>
                        </a:lnSpc>
                        <a:spcAft>
                          <a:spcPts val="0"/>
                        </a:spcAft>
                      </a:pPr>
                      <a:r>
                        <a:rPr lang="en-US" sz="1800" b="1" kern="100">
                          <a:effectLst/>
                        </a:rPr>
                        <a:t>Unique Metaphorical</a:t>
                      </a:r>
                      <a:endParaRPr lang="en-US" sz="18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800" b="1" kern="100" dirty="0">
                          <a:solidFill>
                            <a:schemeClr val="accent1">
                              <a:lumMod val="60000"/>
                              <a:lumOff val="40000"/>
                            </a:schemeClr>
                          </a:solidFill>
                          <a:effectLst/>
                        </a:rPr>
                        <a:t>263.13</a:t>
                      </a:r>
                      <a:endParaRPr lang="en-US" sz="1800" b="1" kern="100" dirty="0">
                        <a:solidFill>
                          <a:schemeClr val="accent1">
                            <a:lumMod val="60000"/>
                            <a:lumOff val="40000"/>
                          </a:schemeClr>
                        </a:solidFill>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800" b="1" kern="100">
                          <a:effectLst/>
                        </a:rPr>
                        <a:t>8</a:t>
                      </a:r>
                      <a:endParaRPr lang="en-US" sz="18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800" b="1" kern="100">
                          <a:effectLst/>
                        </a:rPr>
                        <a:t>125.785</a:t>
                      </a:r>
                      <a:endParaRPr lang="en-US" sz="18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800" b="1" kern="100" dirty="0">
                          <a:effectLst/>
                        </a:rPr>
                        <a:t>44.472</a:t>
                      </a:r>
                      <a:endParaRPr lang="en-US" sz="1800" b="1" kern="100" dirty="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1165158006"/>
                  </a:ext>
                </a:extLst>
              </a:tr>
              <a:tr h="935734">
                <a:tc>
                  <a:txBody>
                    <a:bodyPr/>
                    <a:lstStyle/>
                    <a:p>
                      <a:pPr>
                        <a:lnSpc>
                          <a:spcPct val="150000"/>
                        </a:lnSpc>
                        <a:spcAft>
                          <a:spcPts val="0"/>
                        </a:spcAft>
                      </a:pPr>
                      <a:r>
                        <a:rPr lang="en-US" sz="1200" kern="100">
                          <a:effectLst/>
                        </a:rPr>
                        <a:t>Pair 2</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nSpc>
                          <a:spcPct val="150000"/>
                        </a:lnSpc>
                        <a:spcAft>
                          <a:spcPts val="0"/>
                        </a:spcAft>
                      </a:pPr>
                      <a:r>
                        <a:rPr lang="en-US" sz="1800" b="1" kern="100">
                          <a:effectLst/>
                        </a:rPr>
                        <a:t>Sum of Non-metaphorical complexes</a:t>
                      </a:r>
                      <a:endParaRPr lang="en-US" sz="18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800" b="1" kern="100">
                          <a:effectLst/>
                        </a:rPr>
                        <a:t>338.63</a:t>
                      </a:r>
                      <a:endParaRPr lang="en-US" sz="18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800" b="1" kern="100">
                          <a:effectLst/>
                        </a:rPr>
                        <a:t>8</a:t>
                      </a:r>
                      <a:endParaRPr lang="en-US" sz="18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800" b="1" kern="100">
                          <a:effectLst/>
                        </a:rPr>
                        <a:t>135.209</a:t>
                      </a:r>
                      <a:endParaRPr lang="en-US" sz="18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800" b="1" kern="100" dirty="0">
                          <a:effectLst/>
                        </a:rPr>
                        <a:t>47.804</a:t>
                      </a:r>
                      <a:endParaRPr lang="en-US" sz="1800" b="1" kern="100" dirty="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3659225354"/>
                  </a:ext>
                </a:extLst>
              </a:tr>
              <a:tr h="935734">
                <a:tc>
                  <a:txBody>
                    <a:bodyPr/>
                    <a:lstStyle/>
                    <a:p>
                      <a:pPr>
                        <a:lnSpc>
                          <a:spcPct val="150000"/>
                        </a:lnSpc>
                        <a:spcAft>
                          <a:spcPts val="0"/>
                        </a:spcAft>
                      </a:pPr>
                      <a:r>
                        <a:rPr lang="en-US" sz="1200" kern="100" dirty="0">
                          <a:effectLst/>
                        </a:rPr>
                        <a:t> </a:t>
                      </a:r>
                      <a:endParaRPr lang="en-US" sz="12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nSpc>
                          <a:spcPct val="150000"/>
                        </a:lnSpc>
                        <a:spcAft>
                          <a:spcPts val="0"/>
                        </a:spcAft>
                      </a:pPr>
                      <a:r>
                        <a:rPr lang="en-US" sz="1800" b="1" kern="100">
                          <a:effectLst/>
                        </a:rPr>
                        <a:t>Sum of Metaphorical complexes</a:t>
                      </a:r>
                      <a:endParaRPr lang="en-US" sz="18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800" b="1" kern="100">
                          <a:effectLst/>
                        </a:rPr>
                        <a:t>947.25</a:t>
                      </a:r>
                      <a:endParaRPr lang="en-US" sz="18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800" b="1" kern="100">
                          <a:effectLst/>
                        </a:rPr>
                        <a:t>8</a:t>
                      </a:r>
                      <a:endParaRPr lang="en-US" sz="18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800" b="1" kern="100">
                          <a:effectLst/>
                        </a:rPr>
                        <a:t>302.674</a:t>
                      </a:r>
                      <a:endParaRPr lang="en-US" sz="18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800" b="1" kern="100" dirty="0">
                          <a:effectLst/>
                        </a:rPr>
                        <a:t>107.011</a:t>
                      </a:r>
                      <a:endParaRPr lang="en-US" sz="1800" b="1" kern="100" dirty="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2749990379"/>
                  </a:ext>
                </a:extLst>
              </a:tr>
            </a:tbl>
          </a:graphicData>
        </a:graphic>
      </p:graphicFrame>
    </p:spTree>
    <p:extLst>
      <p:ext uri="{BB962C8B-B14F-4D97-AF65-F5344CB8AC3E}">
        <p14:creationId xmlns:p14="http://schemas.microsoft.com/office/powerpoint/2010/main" val="3478144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3. Research results</a:t>
            </a:r>
            <a:endParaRPr lang="en-US" b="1" dirty="0"/>
          </a:p>
        </p:txBody>
      </p:sp>
      <p:sp>
        <p:nvSpPr>
          <p:cNvPr id="13" name="Rectangle 7">
            <a:extLst>
              <a:ext uri="{FF2B5EF4-FFF2-40B4-BE49-F238E27FC236}">
                <a16:creationId xmlns:a16="http://schemas.microsoft.com/office/drawing/2014/main" id="{95A47C00-B603-442A-86B8-076ECF3B649A}"/>
              </a:ext>
            </a:extLst>
          </p:cNvPr>
          <p:cNvSpPr>
            <a:spLocks noChangeArrowheads="1"/>
          </p:cNvSpPr>
          <p:nvPr/>
        </p:nvSpPr>
        <p:spPr bwMode="auto">
          <a:xfrm>
            <a:off x="2565400" y="2473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Content Placeholder 3">
            <a:extLst>
              <a:ext uri="{FF2B5EF4-FFF2-40B4-BE49-F238E27FC236}">
                <a16:creationId xmlns:a16="http://schemas.microsoft.com/office/drawing/2014/main" id="{1A77728A-C91C-4CCE-885F-90926E8D0AA3}"/>
              </a:ext>
            </a:extLst>
          </p:cNvPr>
          <p:cNvSpPr>
            <a:spLocks noGrp="1"/>
          </p:cNvSpPr>
          <p:nvPr>
            <p:ph idx="1"/>
          </p:nvPr>
        </p:nvSpPr>
        <p:spPr>
          <a:xfrm>
            <a:off x="447955" y="1045031"/>
            <a:ext cx="10102813" cy="5554769"/>
          </a:xfrm>
        </p:spPr>
        <p:txBody>
          <a:bodyPr>
            <a:normAutofit/>
          </a:bodyPr>
          <a:lstStyle/>
          <a:p>
            <a:r>
              <a:rPr lang="en-US" sz="2800" b="1" dirty="0"/>
              <a:t>It appears that there is a significant difference </a:t>
            </a:r>
            <a:r>
              <a:rPr lang="en-US" sz="2800" dirty="0"/>
              <a:t>in favor of unique metaphorical schema complexes and the total number of metaphorical schema complexes observed. </a:t>
            </a:r>
          </a:p>
          <a:p>
            <a:r>
              <a:rPr lang="en-US" sz="2800" dirty="0"/>
              <a:t>This suggests that on the level of the overall corpus a statistically significant number of schematic complexes are found in metaphorical contexts. </a:t>
            </a:r>
          </a:p>
          <a:p>
            <a:endParaRPr lang="en-GB" sz="2800" dirty="0"/>
          </a:p>
          <a:p>
            <a:endParaRPr lang="en-GB" sz="2800" dirty="0"/>
          </a:p>
          <a:p>
            <a:endParaRPr lang="en-GB" sz="2800" dirty="0"/>
          </a:p>
          <a:p>
            <a:pPr marL="0" indent="0">
              <a:buNone/>
            </a:pPr>
            <a:endParaRPr lang="en-US" dirty="0"/>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9F6B29C8-EA6D-4EF9-963E-814884A41F27}"/>
                  </a:ext>
                </a:extLst>
              </p14:cNvPr>
              <p14:cNvContentPartPr/>
              <p14:nvPr/>
            </p14:nvContentPartPr>
            <p14:xfrm>
              <a:off x="2465435" y="1918339"/>
              <a:ext cx="5486760" cy="74160"/>
            </p14:xfrm>
          </p:contentPart>
        </mc:Choice>
        <mc:Fallback xmlns="">
          <p:pic>
            <p:nvPicPr>
              <p:cNvPr id="7" name="Ink 6">
                <a:extLst>
                  <a:ext uri="{FF2B5EF4-FFF2-40B4-BE49-F238E27FC236}">
                    <a16:creationId xmlns:a16="http://schemas.microsoft.com/office/drawing/2014/main" id="{9F6B29C8-EA6D-4EF9-963E-814884A41F27}"/>
                  </a:ext>
                </a:extLst>
              </p:cNvPr>
              <p:cNvPicPr/>
              <p:nvPr/>
            </p:nvPicPr>
            <p:blipFill>
              <a:blip r:embed="rId3"/>
              <a:stretch>
                <a:fillRect/>
              </a:stretch>
            </p:blipFill>
            <p:spPr>
              <a:xfrm>
                <a:off x="2429435" y="1846339"/>
                <a:ext cx="5558400" cy="217800"/>
              </a:xfrm>
              <a:prstGeom prst="rect">
                <a:avLst/>
              </a:prstGeom>
            </p:spPr>
          </p:pic>
        </mc:Fallback>
      </mc:AlternateContent>
      <p:pic>
        <p:nvPicPr>
          <p:cNvPr id="3" name="Picture 2">
            <a:extLst>
              <a:ext uri="{FF2B5EF4-FFF2-40B4-BE49-F238E27FC236}">
                <a16:creationId xmlns:a16="http://schemas.microsoft.com/office/drawing/2014/main" id="{CE94EAE5-B176-42CF-9652-27559B301334}"/>
              </a:ext>
            </a:extLst>
          </p:cNvPr>
          <p:cNvPicPr>
            <a:picLocks noChangeAspect="1"/>
          </p:cNvPicPr>
          <p:nvPr/>
        </p:nvPicPr>
        <p:blipFill>
          <a:blip r:embed="rId4"/>
          <a:stretch>
            <a:fillRect/>
          </a:stretch>
        </p:blipFill>
        <p:spPr>
          <a:xfrm>
            <a:off x="554691" y="3987542"/>
            <a:ext cx="9826438" cy="2000250"/>
          </a:xfrm>
          <a:prstGeom prst="rect">
            <a:avLst/>
          </a:prstGeom>
        </p:spPr>
      </p:pic>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791CCE23-145E-432A-8CA2-ED53837BA49B}"/>
                  </a:ext>
                </a:extLst>
              </p14:cNvPr>
              <p14:cNvContentPartPr/>
              <p14:nvPr/>
            </p14:nvContentPartPr>
            <p14:xfrm>
              <a:off x="9768395" y="4883174"/>
              <a:ext cx="488880" cy="962640"/>
            </p14:xfrm>
          </p:contentPart>
        </mc:Choice>
        <mc:Fallback xmlns="">
          <p:pic>
            <p:nvPicPr>
              <p:cNvPr id="10" name="Ink 9">
                <a:extLst>
                  <a:ext uri="{FF2B5EF4-FFF2-40B4-BE49-F238E27FC236}">
                    <a16:creationId xmlns:a16="http://schemas.microsoft.com/office/drawing/2014/main" id="{791CCE23-145E-432A-8CA2-ED53837BA49B}"/>
                  </a:ext>
                </a:extLst>
              </p:cNvPr>
              <p:cNvPicPr/>
              <p:nvPr/>
            </p:nvPicPr>
            <p:blipFill>
              <a:blip r:embed="rId6"/>
              <a:stretch>
                <a:fillRect/>
              </a:stretch>
            </p:blipFill>
            <p:spPr>
              <a:xfrm>
                <a:off x="9762275" y="4877054"/>
                <a:ext cx="501120" cy="974880"/>
              </a:xfrm>
              <a:prstGeom prst="rect">
                <a:avLst/>
              </a:prstGeom>
            </p:spPr>
          </p:pic>
        </mc:Fallback>
      </mc:AlternateContent>
    </p:spTree>
    <p:extLst>
      <p:ext uri="{BB962C8B-B14F-4D97-AF65-F5344CB8AC3E}">
        <p14:creationId xmlns:p14="http://schemas.microsoft.com/office/powerpoint/2010/main" val="438661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3. Research results</a:t>
            </a:r>
            <a:endParaRPr lang="en-US" b="1" dirty="0"/>
          </a:p>
        </p:txBody>
      </p:sp>
      <p:sp>
        <p:nvSpPr>
          <p:cNvPr id="13" name="Rectangle 7">
            <a:extLst>
              <a:ext uri="{FF2B5EF4-FFF2-40B4-BE49-F238E27FC236}">
                <a16:creationId xmlns:a16="http://schemas.microsoft.com/office/drawing/2014/main" id="{95A47C00-B603-442A-86B8-076ECF3B649A}"/>
              </a:ext>
            </a:extLst>
          </p:cNvPr>
          <p:cNvSpPr>
            <a:spLocks noChangeArrowheads="1"/>
          </p:cNvSpPr>
          <p:nvPr/>
        </p:nvSpPr>
        <p:spPr bwMode="auto">
          <a:xfrm>
            <a:off x="2565400" y="2473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Content Placeholder 3">
            <a:extLst>
              <a:ext uri="{FF2B5EF4-FFF2-40B4-BE49-F238E27FC236}">
                <a16:creationId xmlns:a16="http://schemas.microsoft.com/office/drawing/2014/main" id="{1A77728A-C91C-4CCE-885F-90926E8D0AA3}"/>
              </a:ext>
            </a:extLst>
          </p:cNvPr>
          <p:cNvSpPr>
            <a:spLocks noGrp="1"/>
          </p:cNvSpPr>
          <p:nvPr>
            <p:ph idx="1"/>
          </p:nvPr>
        </p:nvSpPr>
        <p:spPr>
          <a:xfrm>
            <a:off x="447955" y="1045031"/>
            <a:ext cx="10102813" cy="5554769"/>
          </a:xfrm>
        </p:spPr>
        <p:txBody>
          <a:bodyPr>
            <a:normAutofit/>
          </a:bodyPr>
          <a:lstStyle/>
          <a:p>
            <a:r>
              <a:rPr lang="en-GB" sz="2800" dirty="0"/>
              <a:t>T</a:t>
            </a:r>
            <a:r>
              <a:rPr lang="en-US" sz="2800" dirty="0"/>
              <a:t>he difference is more prominent in English than in Serbian.</a:t>
            </a:r>
          </a:p>
          <a:p>
            <a:pPr marL="0" indent="0">
              <a:buNone/>
            </a:pPr>
            <a:endParaRPr lang="en-US" dirty="0"/>
          </a:p>
        </p:txBody>
      </p:sp>
      <p:pic>
        <p:nvPicPr>
          <p:cNvPr id="5" name="Picture 4">
            <a:extLst>
              <a:ext uri="{FF2B5EF4-FFF2-40B4-BE49-F238E27FC236}">
                <a16:creationId xmlns:a16="http://schemas.microsoft.com/office/drawing/2014/main" id="{4457A889-108E-4429-8264-6FFE5E544725}"/>
              </a:ext>
            </a:extLst>
          </p:cNvPr>
          <p:cNvPicPr>
            <a:picLocks noChangeAspect="1"/>
          </p:cNvPicPr>
          <p:nvPr/>
        </p:nvPicPr>
        <p:blipFill>
          <a:blip r:embed="rId2"/>
          <a:stretch>
            <a:fillRect/>
          </a:stretch>
        </p:blipFill>
        <p:spPr>
          <a:xfrm>
            <a:off x="617064" y="2457946"/>
            <a:ext cx="9764593" cy="1815096"/>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A24A9DED-57B0-4356-9E8A-815803E87831}"/>
                  </a:ext>
                </a:extLst>
              </p14:cNvPr>
              <p14:cNvContentPartPr/>
              <p14:nvPr/>
            </p14:nvContentPartPr>
            <p14:xfrm>
              <a:off x="9229164" y="3387175"/>
              <a:ext cx="937440" cy="435240"/>
            </p14:xfrm>
          </p:contentPart>
        </mc:Choice>
        <mc:Fallback xmlns="">
          <p:pic>
            <p:nvPicPr>
              <p:cNvPr id="9" name="Ink 8">
                <a:extLst>
                  <a:ext uri="{FF2B5EF4-FFF2-40B4-BE49-F238E27FC236}">
                    <a16:creationId xmlns:a16="http://schemas.microsoft.com/office/drawing/2014/main" id="{A24A9DED-57B0-4356-9E8A-815803E87831}"/>
                  </a:ext>
                </a:extLst>
              </p:cNvPr>
              <p:cNvPicPr/>
              <p:nvPr/>
            </p:nvPicPr>
            <p:blipFill>
              <a:blip r:embed="rId4"/>
              <a:stretch>
                <a:fillRect/>
              </a:stretch>
            </p:blipFill>
            <p:spPr>
              <a:xfrm>
                <a:off x="9223044" y="3381055"/>
                <a:ext cx="949680" cy="447480"/>
              </a:xfrm>
              <a:prstGeom prst="rect">
                <a:avLst/>
              </a:prstGeom>
            </p:spPr>
          </p:pic>
        </mc:Fallback>
      </mc:AlternateContent>
    </p:spTree>
    <p:extLst>
      <p:ext uri="{BB962C8B-B14F-4D97-AF65-F5344CB8AC3E}">
        <p14:creationId xmlns:p14="http://schemas.microsoft.com/office/powerpoint/2010/main" val="1716577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3. Research results</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941294"/>
            <a:ext cx="10714975" cy="5549153"/>
          </a:xfrm>
        </p:spPr>
        <p:txBody>
          <a:bodyPr/>
          <a:lstStyle/>
          <a:p>
            <a:r>
              <a:rPr lang="en-US" b="1" dirty="0"/>
              <a:t>Are there any significant differences in </a:t>
            </a:r>
            <a:r>
              <a:rPr lang="en-US" b="1" u="sng" dirty="0"/>
              <a:t>the distribution </a:t>
            </a:r>
            <a:r>
              <a:rPr lang="en-US" b="1" dirty="0"/>
              <a:t>of schematic complexes across the two languages </a:t>
            </a:r>
            <a:r>
              <a:rPr lang="en-US" b="1" u="sng" dirty="0"/>
              <a:t>based on individual schemas</a:t>
            </a:r>
            <a:r>
              <a:rPr lang="en-US" b="1" dirty="0"/>
              <a:t>?</a:t>
            </a:r>
            <a:endParaRPr lang="sr-Latn-RS" b="1" dirty="0"/>
          </a:p>
          <a:p>
            <a:endParaRPr lang="en-US" dirty="0"/>
          </a:p>
          <a:p>
            <a:endParaRPr lang="en-US" dirty="0"/>
          </a:p>
        </p:txBody>
      </p:sp>
      <p:graphicFrame>
        <p:nvGraphicFramePr>
          <p:cNvPr id="5" name="Table 4">
            <a:extLst>
              <a:ext uri="{FF2B5EF4-FFF2-40B4-BE49-F238E27FC236}">
                <a16:creationId xmlns:a16="http://schemas.microsoft.com/office/drawing/2014/main" id="{31B53808-7BC3-44E5-892A-3A5FC1F6218D}"/>
              </a:ext>
            </a:extLst>
          </p:cNvPr>
          <p:cNvGraphicFramePr>
            <a:graphicFrameLocks noGrp="1"/>
          </p:cNvGraphicFramePr>
          <p:nvPr>
            <p:extLst>
              <p:ext uri="{D42A27DB-BD31-4B8C-83A1-F6EECF244321}">
                <p14:modId xmlns:p14="http://schemas.microsoft.com/office/powerpoint/2010/main" val="3274251507"/>
              </p:ext>
            </p:extLst>
          </p:nvPr>
        </p:nvGraphicFramePr>
        <p:xfrm>
          <a:off x="609601" y="1595064"/>
          <a:ext cx="9628093" cy="5101909"/>
        </p:xfrm>
        <a:graphic>
          <a:graphicData uri="http://schemas.openxmlformats.org/drawingml/2006/table">
            <a:tbl>
              <a:tblPr firstRow="1" firstCol="1" bandRow="1">
                <a:tableStyleId>{5C22544A-7EE6-4342-B048-85BDC9FD1C3A}</a:tableStyleId>
              </a:tblPr>
              <a:tblGrid>
                <a:gridCol w="1603878">
                  <a:extLst>
                    <a:ext uri="{9D8B030D-6E8A-4147-A177-3AD203B41FA5}">
                      <a16:colId xmlns:a16="http://schemas.microsoft.com/office/drawing/2014/main" val="2597601099"/>
                    </a:ext>
                  </a:extLst>
                </a:gridCol>
                <a:gridCol w="1600981">
                  <a:extLst>
                    <a:ext uri="{9D8B030D-6E8A-4147-A177-3AD203B41FA5}">
                      <a16:colId xmlns:a16="http://schemas.microsoft.com/office/drawing/2014/main" val="2839823420"/>
                    </a:ext>
                  </a:extLst>
                </a:gridCol>
                <a:gridCol w="1604843">
                  <a:extLst>
                    <a:ext uri="{9D8B030D-6E8A-4147-A177-3AD203B41FA5}">
                      <a16:colId xmlns:a16="http://schemas.microsoft.com/office/drawing/2014/main" val="2911655947"/>
                    </a:ext>
                  </a:extLst>
                </a:gridCol>
                <a:gridCol w="1602912">
                  <a:extLst>
                    <a:ext uri="{9D8B030D-6E8A-4147-A177-3AD203B41FA5}">
                      <a16:colId xmlns:a16="http://schemas.microsoft.com/office/drawing/2014/main" val="379479359"/>
                    </a:ext>
                  </a:extLst>
                </a:gridCol>
                <a:gridCol w="1602912">
                  <a:extLst>
                    <a:ext uri="{9D8B030D-6E8A-4147-A177-3AD203B41FA5}">
                      <a16:colId xmlns:a16="http://schemas.microsoft.com/office/drawing/2014/main" val="3938813355"/>
                    </a:ext>
                  </a:extLst>
                </a:gridCol>
                <a:gridCol w="1612567">
                  <a:extLst>
                    <a:ext uri="{9D8B030D-6E8A-4147-A177-3AD203B41FA5}">
                      <a16:colId xmlns:a16="http://schemas.microsoft.com/office/drawing/2014/main" val="2090409771"/>
                    </a:ext>
                  </a:extLst>
                </a:gridCol>
              </a:tblGrid>
              <a:tr h="302239">
                <a:tc>
                  <a:txBody>
                    <a:bodyPr/>
                    <a:lstStyle/>
                    <a:p>
                      <a:pPr algn="just">
                        <a:lnSpc>
                          <a:spcPct val="150000"/>
                        </a:lnSpc>
                        <a:spcAft>
                          <a:spcPts val="0"/>
                        </a:spcAft>
                      </a:pPr>
                      <a:r>
                        <a:rPr lang="en-US" sz="1200" kern="100">
                          <a:effectLst/>
                        </a:rPr>
                        <a:t> </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400" kern="100" dirty="0">
                          <a:effectLst/>
                        </a:rPr>
                        <a:t>Language</a:t>
                      </a:r>
                      <a:endParaRPr lang="en-US" sz="14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400" kern="100" dirty="0">
                          <a:effectLst/>
                        </a:rPr>
                        <a:t>N</a:t>
                      </a:r>
                      <a:endParaRPr lang="en-US" sz="14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400" kern="100" dirty="0">
                          <a:effectLst/>
                        </a:rPr>
                        <a:t>Mean</a:t>
                      </a:r>
                      <a:endParaRPr lang="en-US" sz="14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400" kern="100" dirty="0">
                          <a:effectLst/>
                        </a:rPr>
                        <a:t>Std. Deviation</a:t>
                      </a:r>
                      <a:endParaRPr lang="en-US" sz="14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400" kern="100" dirty="0">
                          <a:effectLst/>
                        </a:rPr>
                        <a:t>Std. Error Mean</a:t>
                      </a:r>
                      <a:endParaRPr lang="en-US" sz="1400" kern="100" dirty="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360290638"/>
                  </a:ext>
                </a:extLst>
              </a:tr>
              <a:tr h="325931">
                <a:tc>
                  <a:txBody>
                    <a:bodyPr/>
                    <a:lstStyle/>
                    <a:p>
                      <a:pPr algn="just">
                        <a:lnSpc>
                          <a:spcPct val="150000"/>
                        </a:lnSpc>
                        <a:spcAft>
                          <a:spcPts val="0"/>
                        </a:spcAft>
                      </a:pPr>
                      <a:r>
                        <a:rPr lang="en-US" sz="1600" kern="100">
                          <a:effectLst/>
                        </a:rPr>
                        <a:t>@3S</a:t>
                      </a:r>
                      <a:endParaRPr lang="en-US" sz="16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600" b="1" kern="100">
                          <a:effectLst/>
                        </a:rPr>
                        <a:t>Serbian</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4</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61.75</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29.170</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14.585</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78083734"/>
                  </a:ext>
                </a:extLst>
              </a:tr>
              <a:tr h="325931">
                <a:tc>
                  <a:txBody>
                    <a:bodyPr/>
                    <a:lstStyle/>
                    <a:p>
                      <a:pPr algn="just">
                        <a:lnSpc>
                          <a:spcPct val="150000"/>
                        </a:lnSpc>
                        <a:spcAft>
                          <a:spcPts val="0"/>
                        </a:spcAft>
                      </a:pPr>
                      <a:r>
                        <a:rPr lang="en-US" sz="1600" kern="100">
                          <a:effectLst/>
                        </a:rPr>
                        <a:t> </a:t>
                      </a:r>
                      <a:endParaRPr lang="en-US" sz="16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600" b="1" kern="100" dirty="0">
                          <a:effectLst/>
                        </a:rPr>
                        <a:t>English</a:t>
                      </a:r>
                      <a:endParaRPr lang="en-US" sz="16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4</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effectLst/>
                        </a:rPr>
                        <a:t>103.00</a:t>
                      </a:r>
                      <a:endParaRPr lang="en-US" sz="16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46.469</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23.234</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567621872"/>
                  </a:ext>
                </a:extLst>
              </a:tr>
              <a:tr h="325931">
                <a:tc>
                  <a:txBody>
                    <a:bodyPr/>
                    <a:lstStyle/>
                    <a:p>
                      <a:pPr algn="just">
                        <a:lnSpc>
                          <a:spcPct val="150000"/>
                        </a:lnSpc>
                        <a:spcAft>
                          <a:spcPts val="0"/>
                        </a:spcAft>
                      </a:pPr>
                      <a:r>
                        <a:rPr lang="en-US" sz="1600" kern="100">
                          <a:effectLst/>
                        </a:rPr>
                        <a:t>@3MS</a:t>
                      </a:r>
                      <a:endParaRPr lang="en-US" sz="16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600" b="1" kern="100" dirty="0">
                          <a:effectLst/>
                        </a:rPr>
                        <a:t>Serbian</a:t>
                      </a:r>
                      <a:endParaRPr lang="en-US" sz="16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4</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800" b="1" kern="100" dirty="0">
                          <a:solidFill>
                            <a:srgbClr val="FF0000"/>
                          </a:solidFill>
                          <a:effectLst/>
                        </a:rPr>
                        <a:t>106.25</a:t>
                      </a:r>
                      <a:endParaRPr lang="en-US" sz="1800" b="1" kern="100" dirty="0">
                        <a:solidFill>
                          <a:srgbClr val="FF0000"/>
                        </a:solidFill>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70.296</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35.148</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964415358"/>
                  </a:ext>
                </a:extLst>
              </a:tr>
              <a:tr h="325931">
                <a:tc>
                  <a:txBody>
                    <a:bodyPr/>
                    <a:lstStyle/>
                    <a:p>
                      <a:pPr algn="just">
                        <a:lnSpc>
                          <a:spcPct val="150000"/>
                        </a:lnSpc>
                        <a:spcAft>
                          <a:spcPts val="0"/>
                        </a:spcAft>
                      </a:pPr>
                      <a:r>
                        <a:rPr lang="en-US" sz="1600" kern="100">
                          <a:effectLst/>
                        </a:rPr>
                        <a:t> </a:t>
                      </a:r>
                      <a:endParaRPr lang="en-US" sz="16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600" b="1" kern="100">
                          <a:effectLst/>
                        </a:rPr>
                        <a:t>English</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effectLst/>
                        </a:rPr>
                        <a:t>4</a:t>
                      </a:r>
                      <a:endParaRPr lang="en-US" sz="16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800" b="1" kern="100" dirty="0">
                          <a:solidFill>
                            <a:srgbClr val="FF0000"/>
                          </a:solidFill>
                          <a:effectLst/>
                        </a:rPr>
                        <a:t>201.00</a:t>
                      </a:r>
                      <a:endParaRPr lang="en-US" sz="1800" b="1" kern="100" dirty="0">
                        <a:solidFill>
                          <a:srgbClr val="FF0000"/>
                        </a:solidFill>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58.992</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29.496</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4106176544"/>
                  </a:ext>
                </a:extLst>
              </a:tr>
              <a:tr h="325931">
                <a:tc>
                  <a:txBody>
                    <a:bodyPr/>
                    <a:lstStyle/>
                    <a:p>
                      <a:pPr algn="just">
                        <a:lnSpc>
                          <a:spcPct val="150000"/>
                        </a:lnSpc>
                        <a:spcAft>
                          <a:spcPts val="0"/>
                        </a:spcAft>
                      </a:pPr>
                      <a:r>
                        <a:rPr lang="en-US" sz="1600" kern="100">
                          <a:effectLst/>
                        </a:rPr>
                        <a:t>@4S</a:t>
                      </a:r>
                      <a:endParaRPr lang="en-US" sz="16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600" b="1" kern="100">
                          <a:effectLst/>
                        </a:rPr>
                        <a:t>Serbian</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4</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21.25</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21.109</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10.554</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2645540768"/>
                  </a:ext>
                </a:extLst>
              </a:tr>
              <a:tr h="325931">
                <a:tc>
                  <a:txBody>
                    <a:bodyPr/>
                    <a:lstStyle/>
                    <a:p>
                      <a:pPr algn="just">
                        <a:lnSpc>
                          <a:spcPct val="150000"/>
                        </a:lnSpc>
                        <a:spcAft>
                          <a:spcPts val="0"/>
                        </a:spcAft>
                      </a:pPr>
                      <a:r>
                        <a:rPr lang="en-US" sz="1600" kern="100" dirty="0">
                          <a:effectLst/>
                        </a:rPr>
                        <a:t> </a:t>
                      </a:r>
                      <a:endParaRPr lang="en-US" sz="16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600" b="1" kern="100">
                          <a:effectLst/>
                        </a:rPr>
                        <a:t>English</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4</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44.25</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52.239</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26.120</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747128225"/>
                  </a:ext>
                </a:extLst>
              </a:tr>
              <a:tr h="325931">
                <a:tc>
                  <a:txBody>
                    <a:bodyPr/>
                    <a:lstStyle/>
                    <a:p>
                      <a:pPr algn="just">
                        <a:lnSpc>
                          <a:spcPct val="150000"/>
                        </a:lnSpc>
                        <a:spcAft>
                          <a:spcPts val="0"/>
                        </a:spcAft>
                      </a:pPr>
                      <a:r>
                        <a:rPr lang="en-US" sz="1600" kern="100">
                          <a:effectLst/>
                        </a:rPr>
                        <a:t>@4MS</a:t>
                      </a:r>
                      <a:endParaRPr lang="en-US" sz="16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600" b="1" kern="100">
                          <a:effectLst/>
                        </a:rPr>
                        <a:t>Serbian</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4</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effectLst/>
                        </a:rPr>
                        <a:t>37.50</a:t>
                      </a:r>
                      <a:endParaRPr lang="en-US" sz="16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36.419</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18.209</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3097920441"/>
                  </a:ext>
                </a:extLst>
              </a:tr>
              <a:tr h="325931">
                <a:tc>
                  <a:txBody>
                    <a:bodyPr/>
                    <a:lstStyle/>
                    <a:p>
                      <a:pPr algn="just">
                        <a:lnSpc>
                          <a:spcPct val="150000"/>
                        </a:lnSpc>
                        <a:spcAft>
                          <a:spcPts val="0"/>
                        </a:spcAft>
                      </a:pPr>
                      <a:r>
                        <a:rPr lang="en-US" sz="1600" kern="100">
                          <a:effectLst/>
                        </a:rPr>
                        <a:t> </a:t>
                      </a:r>
                      <a:endParaRPr lang="en-US" sz="16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600" b="1" kern="100">
                          <a:effectLst/>
                        </a:rPr>
                        <a:t>English</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4</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51.75</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46.564</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23.282</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420853013"/>
                  </a:ext>
                </a:extLst>
              </a:tr>
              <a:tr h="325931">
                <a:tc>
                  <a:txBody>
                    <a:bodyPr/>
                    <a:lstStyle/>
                    <a:p>
                      <a:pPr algn="just">
                        <a:lnSpc>
                          <a:spcPct val="150000"/>
                        </a:lnSpc>
                        <a:spcAft>
                          <a:spcPts val="0"/>
                        </a:spcAft>
                      </a:pPr>
                      <a:r>
                        <a:rPr lang="en-US" sz="1600" kern="100">
                          <a:effectLst/>
                        </a:rPr>
                        <a:t>@5S</a:t>
                      </a:r>
                      <a:endParaRPr lang="en-US" sz="16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600" b="1" kern="100">
                          <a:effectLst/>
                        </a:rPr>
                        <a:t>Serbian</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effectLst/>
                        </a:rPr>
                        <a:t>4</a:t>
                      </a:r>
                      <a:endParaRPr lang="en-US" sz="16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.25</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.500</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.250</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3185012492"/>
                  </a:ext>
                </a:extLst>
              </a:tr>
              <a:tr h="325931">
                <a:tc>
                  <a:txBody>
                    <a:bodyPr/>
                    <a:lstStyle/>
                    <a:p>
                      <a:pPr algn="just">
                        <a:lnSpc>
                          <a:spcPct val="150000"/>
                        </a:lnSpc>
                        <a:spcAft>
                          <a:spcPts val="0"/>
                        </a:spcAft>
                      </a:pPr>
                      <a:r>
                        <a:rPr lang="en-US" sz="1600" kern="100">
                          <a:effectLst/>
                        </a:rPr>
                        <a:t> </a:t>
                      </a:r>
                      <a:endParaRPr lang="en-US" sz="16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600" b="1" kern="100">
                          <a:effectLst/>
                        </a:rPr>
                        <a:t>English</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4</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.25</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.500</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.250</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4043377514"/>
                  </a:ext>
                </a:extLst>
              </a:tr>
              <a:tr h="325931">
                <a:tc>
                  <a:txBody>
                    <a:bodyPr/>
                    <a:lstStyle/>
                    <a:p>
                      <a:pPr algn="just">
                        <a:lnSpc>
                          <a:spcPct val="150000"/>
                        </a:lnSpc>
                        <a:spcAft>
                          <a:spcPts val="0"/>
                        </a:spcAft>
                      </a:pPr>
                      <a:r>
                        <a:rPr lang="en-US" sz="1600" kern="100" dirty="0">
                          <a:effectLst/>
                        </a:rPr>
                        <a:t>@5MS</a:t>
                      </a:r>
                      <a:endParaRPr lang="en-US" sz="16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600" b="1" kern="100">
                          <a:effectLst/>
                        </a:rPr>
                        <a:t>Serbian</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4</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.25</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.500</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.250</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2209550244"/>
                  </a:ext>
                </a:extLst>
              </a:tr>
              <a:tr h="325931">
                <a:tc>
                  <a:txBody>
                    <a:bodyPr/>
                    <a:lstStyle/>
                    <a:p>
                      <a:pPr algn="just">
                        <a:lnSpc>
                          <a:spcPct val="150000"/>
                        </a:lnSpc>
                        <a:spcAft>
                          <a:spcPts val="0"/>
                        </a:spcAft>
                      </a:pPr>
                      <a:r>
                        <a:rPr lang="en-US" sz="1200" kern="100">
                          <a:effectLst/>
                        </a:rPr>
                        <a:t> </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600" b="1" kern="100">
                          <a:effectLst/>
                        </a:rPr>
                        <a:t>English</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effectLst/>
                        </a:rPr>
                        <a:t>4</a:t>
                      </a:r>
                      <a:endParaRPr lang="en-US" sz="16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1.25</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1.258</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effectLst/>
                        </a:rPr>
                        <a:t>.629</a:t>
                      </a:r>
                      <a:endParaRPr lang="en-US" sz="1600" b="1" kern="100" dirty="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369389977"/>
                  </a:ext>
                </a:extLst>
              </a:tr>
            </a:tbl>
          </a:graphicData>
        </a:graphic>
      </p:graphicFrame>
    </p:spTree>
    <p:extLst>
      <p:ext uri="{BB962C8B-B14F-4D97-AF65-F5344CB8AC3E}">
        <p14:creationId xmlns:p14="http://schemas.microsoft.com/office/powerpoint/2010/main" val="2497570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3. Research results</a:t>
            </a:r>
            <a:endParaRPr lang="en-US" b="1" dirty="0"/>
          </a:p>
        </p:txBody>
      </p:sp>
      <p:pic>
        <p:nvPicPr>
          <p:cNvPr id="4" name="Image1">
            <a:extLst>
              <a:ext uri="{FF2B5EF4-FFF2-40B4-BE49-F238E27FC236}">
                <a16:creationId xmlns:a16="http://schemas.microsoft.com/office/drawing/2014/main" id="{DB6B3784-14C1-4031-A385-AA90ED0F6065}"/>
              </a:ext>
            </a:extLst>
          </p:cNvPr>
          <p:cNvPicPr>
            <a:picLocks noGrp="1"/>
          </p:cNvPicPr>
          <p:nvPr>
            <p:ph idx="1"/>
          </p:nvPr>
        </p:nvPicPr>
        <p:blipFill>
          <a:blip r:embed="rId2"/>
          <a:stretch>
            <a:fillRect/>
          </a:stretch>
        </p:blipFill>
        <p:spPr bwMode="auto">
          <a:xfrm>
            <a:off x="1102659" y="1021977"/>
            <a:ext cx="8525435" cy="4034117"/>
          </a:xfrm>
          <a:prstGeom prst="rect">
            <a:avLst/>
          </a:prstGeom>
        </p:spPr>
      </p:pic>
      <p:sp>
        <p:nvSpPr>
          <p:cNvPr id="5" name="Rectangle 4">
            <a:extLst>
              <a:ext uri="{FF2B5EF4-FFF2-40B4-BE49-F238E27FC236}">
                <a16:creationId xmlns:a16="http://schemas.microsoft.com/office/drawing/2014/main" id="{95B1FA80-B0D9-4408-83E9-D4BB98143AA9}"/>
              </a:ext>
            </a:extLst>
          </p:cNvPr>
          <p:cNvSpPr/>
          <p:nvPr/>
        </p:nvSpPr>
        <p:spPr>
          <a:xfrm>
            <a:off x="1344706" y="5056094"/>
            <a:ext cx="8283388" cy="369332"/>
          </a:xfrm>
          <a:prstGeom prst="rect">
            <a:avLst/>
          </a:prstGeom>
        </p:spPr>
        <p:txBody>
          <a:bodyPr wrap="square">
            <a:spAutoFit/>
          </a:bodyPr>
          <a:lstStyle/>
          <a:p>
            <a:r>
              <a:rPr lang="en-US" b="1" dirty="0">
                <a:latin typeface="Liberation Serif"/>
                <a:ea typeface="NSimSun" panose="02010609030101010101" pitchFamily="49" charset="-122"/>
                <a:cs typeface="Arial" panose="020B0604020202020204" pitchFamily="34" charset="0"/>
              </a:rPr>
              <a:t>Figure 1: Distribution of schematic complexes across language</a:t>
            </a:r>
            <a:r>
              <a:rPr lang="sr-Latn-RS" b="1" dirty="0">
                <a:latin typeface="Liberation Serif"/>
                <a:ea typeface="NSimSun" panose="02010609030101010101" pitchFamily="49" charset="-122"/>
                <a:cs typeface="Arial" panose="020B0604020202020204" pitchFamily="34" charset="0"/>
              </a:rPr>
              <a:t>s</a:t>
            </a:r>
            <a:endParaRPr lang="en-US" dirty="0"/>
          </a:p>
        </p:txBody>
      </p:sp>
    </p:spTree>
    <p:extLst>
      <p:ext uri="{BB962C8B-B14F-4D97-AF65-F5344CB8AC3E}">
        <p14:creationId xmlns:p14="http://schemas.microsoft.com/office/powerpoint/2010/main" val="259095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1. Introduction</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941294"/>
            <a:ext cx="10714975" cy="5549153"/>
          </a:xfrm>
        </p:spPr>
        <p:txBody>
          <a:bodyPr>
            <a:normAutofit/>
          </a:bodyPr>
          <a:lstStyle/>
          <a:p>
            <a:pPr marL="0" indent="0">
              <a:buNone/>
            </a:pPr>
            <a:r>
              <a:rPr lang="sr-Latn-RS" sz="3200" b="1" dirty="0"/>
              <a:t>TOPIC: </a:t>
            </a:r>
          </a:p>
          <a:p>
            <a:r>
              <a:rPr lang="en-US" sz="3200" dirty="0"/>
              <a:t>Image schemas (Johnson, 1987; Oakley, 2007; Mandler &amp; Canovas, 2014) and their </a:t>
            </a:r>
            <a:r>
              <a:rPr lang="en-US" sz="3200" b="1" i="1" dirty="0"/>
              <a:t>dynamic complexes </a:t>
            </a:r>
            <a:r>
              <a:rPr lang="en-US" sz="3200" dirty="0"/>
              <a:t>as elements of conceptual construction and meaning generation in language. </a:t>
            </a:r>
          </a:p>
        </p:txBody>
      </p:sp>
      <p:pic>
        <p:nvPicPr>
          <p:cNvPr id="5" name="Picture 4">
            <a:extLst>
              <a:ext uri="{FF2B5EF4-FFF2-40B4-BE49-F238E27FC236}">
                <a16:creationId xmlns:a16="http://schemas.microsoft.com/office/drawing/2014/main" id="{D442707D-37A2-4BFB-9542-21A7E200D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7490" y="3508282"/>
            <a:ext cx="2679796" cy="2408424"/>
          </a:xfrm>
          <a:prstGeom prst="rect">
            <a:avLst/>
          </a:prstGeom>
        </p:spPr>
      </p:pic>
      <p:pic>
        <p:nvPicPr>
          <p:cNvPr id="7" name="Picture 6">
            <a:extLst>
              <a:ext uri="{FF2B5EF4-FFF2-40B4-BE49-F238E27FC236}">
                <a16:creationId xmlns:a16="http://schemas.microsoft.com/office/drawing/2014/main" id="{307B6DE1-E25F-46FA-94A2-13B6C1635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0289" y="3508282"/>
            <a:ext cx="2143125" cy="2408424"/>
          </a:xfrm>
          <a:prstGeom prst="rect">
            <a:avLst/>
          </a:prstGeom>
        </p:spPr>
      </p:pic>
      <p:pic>
        <p:nvPicPr>
          <p:cNvPr id="9" name="Picture 8">
            <a:extLst>
              <a:ext uri="{FF2B5EF4-FFF2-40B4-BE49-F238E27FC236}">
                <a16:creationId xmlns:a16="http://schemas.microsoft.com/office/drawing/2014/main" id="{4A518795-A6EB-4889-ACDF-CC00B0FB68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43" y="3617901"/>
            <a:ext cx="3567276" cy="2408424"/>
          </a:xfrm>
          <a:prstGeom prst="rect">
            <a:avLst/>
          </a:prstGeom>
        </p:spPr>
      </p:pic>
      <p:sp>
        <p:nvSpPr>
          <p:cNvPr id="12" name="Rectangle 11">
            <a:extLst>
              <a:ext uri="{FF2B5EF4-FFF2-40B4-BE49-F238E27FC236}">
                <a16:creationId xmlns:a16="http://schemas.microsoft.com/office/drawing/2014/main" id="{D6166565-9FC1-44DC-9B5B-373C2D8EDB9B}"/>
              </a:ext>
            </a:extLst>
          </p:cNvPr>
          <p:cNvSpPr/>
          <p:nvPr/>
        </p:nvSpPr>
        <p:spPr>
          <a:xfrm>
            <a:off x="1002177" y="6090337"/>
            <a:ext cx="1359186" cy="400110"/>
          </a:xfrm>
          <a:prstGeom prst="rect">
            <a:avLst/>
          </a:prstGeom>
        </p:spPr>
        <p:txBody>
          <a:bodyPr wrap="square">
            <a:spAutoFit/>
          </a:bodyPr>
          <a:lstStyle/>
          <a:p>
            <a:r>
              <a:rPr lang="sr-Latn-RS" sz="2000" b="1" dirty="0"/>
              <a:t>FORCE</a:t>
            </a:r>
            <a:endParaRPr lang="en-US" sz="2000" b="1" dirty="0"/>
          </a:p>
        </p:txBody>
      </p:sp>
      <p:sp>
        <p:nvSpPr>
          <p:cNvPr id="13" name="Rectangle 12">
            <a:extLst>
              <a:ext uri="{FF2B5EF4-FFF2-40B4-BE49-F238E27FC236}">
                <a16:creationId xmlns:a16="http://schemas.microsoft.com/office/drawing/2014/main" id="{D3794226-9AE3-4AAB-8A67-D7F022C3BF6B}"/>
              </a:ext>
            </a:extLst>
          </p:cNvPr>
          <p:cNvSpPr/>
          <p:nvPr/>
        </p:nvSpPr>
        <p:spPr>
          <a:xfrm>
            <a:off x="5223220" y="6090337"/>
            <a:ext cx="917239" cy="400110"/>
          </a:xfrm>
          <a:prstGeom prst="rect">
            <a:avLst/>
          </a:prstGeom>
        </p:spPr>
        <p:txBody>
          <a:bodyPr wrap="none">
            <a:spAutoFit/>
          </a:bodyPr>
          <a:lstStyle/>
          <a:p>
            <a:r>
              <a:rPr lang="sr-Latn-RS" sz="2000" b="1" dirty="0"/>
              <a:t>PATH</a:t>
            </a:r>
            <a:endParaRPr lang="en-US" b="1" dirty="0"/>
          </a:p>
        </p:txBody>
      </p:sp>
      <p:sp>
        <p:nvSpPr>
          <p:cNvPr id="14" name="Rectangle 13">
            <a:extLst>
              <a:ext uri="{FF2B5EF4-FFF2-40B4-BE49-F238E27FC236}">
                <a16:creationId xmlns:a16="http://schemas.microsoft.com/office/drawing/2014/main" id="{213D1754-9556-4FC0-A344-D67137572F5B}"/>
              </a:ext>
            </a:extLst>
          </p:cNvPr>
          <p:cNvSpPr/>
          <p:nvPr/>
        </p:nvSpPr>
        <p:spPr>
          <a:xfrm>
            <a:off x="7857932" y="6090337"/>
            <a:ext cx="2241576" cy="400110"/>
          </a:xfrm>
          <a:prstGeom prst="rect">
            <a:avLst/>
          </a:prstGeom>
        </p:spPr>
        <p:txBody>
          <a:bodyPr wrap="none">
            <a:spAutoFit/>
          </a:bodyPr>
          <a:lstStyle/>
          <a:p>
            <a:r>
              <a:rPr lang="sr-Latn-RS" sz="2000" b="1" dirty="0"/>
              <a:t>CONTAINMENT</a:t>
            </a:r>
            <a:endParaRPr lang="en-US" b="1" dirty="0"/>
          </a:p>
        </p:txBody>
      </p:sp>
    </p:spTree>
    <p:extLst>
      <p:ext uri="{BB962C8B-B14F-4D97-AF65-F5344CB8AC3E}">
        <p14:creationId xmlns:p14="http://schemas.microsoft.com/office/powerpoint/2010/main" val="209766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3. Research results</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941294"/>
            <a:ext cx="10714975" cy="5549153"/>
          </a:xfrm>
        </p:spPr>
        <p:txBody>
          <a:bodyPr/>
          <a:lstStyle/>
          <a:p>
            <a:r>
              <a:rPr lang="en-US" b="1" dirty="0"/>
              <a:t>Are there any significant differences </a:t>
            </a:r>
            <a:r>
              <a:rPr lang="en-US" b="1" u="sng" dirty="0"/>
              <a:t>in the distribution</a:t>
            </a:r>
            <a:r>
              <a:rPr lang="en-US" b="1" dirty="0"/>
              <a:t> of schematic complexes across the two languages based on </a:t>
            </a:r>
            <a:r>
              <a:rPr lang="en-US" b="1" u="sng" dirty="0"/>
              <a:t>individual schemas</a:t>
            </a:r>
            <a:r>
              <a:rPr lang="en-US" b="1" dirty="0"/>
              <a:t>?</a:t>
            </a:r>
            <a:endParaRPr lang="sr-Latn-RS" b="1" dirty="0"/>
          </a:p>
          <a:p>
            <a:endParaRPr lang="en-US" dirty="0"/>
          </a:p>
          <a:p>
            <a:endParaRPr lang="en-US" dirty="0"/>
          </a:p>
        </p:txBody>
      </p:sp>
      <p:graphicFrame>
        <p:nvGraphicFramePr>
          <p:cNvPr id="4" name="Table 3">
            <a:extLst>
              <a:ext uri="{FF2B5EF4-FFF2-40B4-BE49-F238E27FC236}">
                <a16:creationId xmlns:a16="http://schemas.microsoft.com/office/drawing/2014/main" id="{653E60AD-236C-43DC-8885-7A5899A0EB53}"/>
              </a:ext>
            </a:extLst>
          </p:cNvPr>
          <p:cNvGraphicFramePr>
            <a:graphicFrameLocks noGrp="1"/>
          </p:cNvGraphicFramePr>
          <p:nvPr>
            <p:extLst>
              <p:ext uri="{D42A27DB-BD31-4B8C-83A1-F6EECF244321}">
                <p14:modId xmlns:p14="http://schemas.microsoft.com/office/powerpoint/2010/main" val="3888142088"/>
              </p:ext>
            </p:extLst>
          </p:nvPr>
        </p:nvGraphicFramePr>
        <p:xfrm>
          <a:off x="374365" y="1729832"/>
          <a:ext cx="10156307" cy="4007577"/>
        </p:xfrm>
        <a:graphic>
          <a:graphicData uri="http://schemas.openxmlformats.org/drawingml/2006/table">
            <a:tbl>
              <a:tblPr firstRow="1" firstCol="1" bandRow="1">
                <a:tableStyleId>{5C22544A-7EE6-4342-B048-85BDC9FD1C3A}</a:tableStyleId>
              </a:tblPr>
              <a:tblGrid>
                <a:gridCol w="1576304">
                  <a:extLst>
                    <a:ext uri="{9D8B030D-6E8A-4147-A177-3AD203B41FA5}">
                      <a16:colId xmlns:a16="http://schemas.microsoft.com/office/drawing/2014/main" val="3966122489"/>
                    </a:ext>
                  </a:extLst>
                </a:gridCol>
                <a:gridCol w="1274258">
                  <a:extLst>
                    <a:ext uri="{9D8B030D-6E8A-4147-A177-3AD203B41FA5}">
                      <a16:colId xmlns:a16="http://schemas.microsoft.com/office/drawing/2014/main" val="3767348992"/>
                    </a:ext>
                  </a:extLst>
                </a:gridCol>
                <a:gridCol w="1350753">
                  <a:extLst>
                    <a:ext uri="{9D8B030D-6E8A-4147-A177-3AD203B41FA5}">
                      <a16:colId xmlns:a16="http://schemas.microsoft.com/office/drawing/2014/main" val="279620247"/>
                    </a:ext>
                  </a:extLst>
                </a:gridCol>
                <a:gridCol w="1189281">
                  <a:extLst>
                    <a:ext uri="{9D8B030D-6E8A-4147-A177-3AD203B41FA5}">
                      <a16:colId xmlns:a16="http://schemas.microsoft.com/office/drawing/2014/main" val="3357704382"/>
                    </a:ext>
                  </a:extLst>
                </a:gridCol>
                <a:gridCol w="1185462">
                  <a:extLst>
                    <a:ext uri="{9D8B030D-6E8A-4147-A177-3AD203B41FA5}">
                      <a16:colId xmlns:a16="http://schemas.microsoft.com/office/drawing/2014/main" val="1858332293"/>
                    </a:ext>
                  </a:extLst>
                </a:gridCol>
                <a:gridCol w="1190234">
                  <a:extLst>
                    <a:ext uri="{9D8B030D-6E8A-4147-A177-3AD203B41FA5}">
                      <a16:colId xmlns:a16="http://schemas.microsoft.com/office/drawing/2014/main" val="3535817425"/>
                    </a:ext>
                  </a:extLst>
                </a:gridCol>
                <a:gridCol w="1185462">
                  <a:extLst>
                    <a:ext uri="{9D8B030D-6E8A-4147-A177-3AD203B41FA5}">
                      <a16:colId xmlns:a16="http://schemas.microsoft.com/office/drawing/2014/main" val="588722105"/>
                    </a:ext>
                  </a:extLst>
                </a:gridCol>
                <a:gridCol w="1204553">
                  <a:extLst>
                    <a:ext uri="{9D8B030D-6E8A-4147-A177-3AD203B41FA5}">
                      <a16:colId xmlns:a16="http://schemas.microsoft.com/office/drawing/2014/main" val="73787025"/>
                    </a:ext>
                  </a:extLst>
                </a:gridCol>
              </a:tblGrid>
              <a:tr h="1490529">
                <a:tc>
                  <a:txBody>
                    <a:bodyPr/>
                    <a:lstStyle/>
                    <a:p>
                      <a:pPr algn="ctr">
                        <a:lnSpc>
                          <a:spcPct val="150000"/>
                        </a:lnSpc>
                        <a:spcAft>
                          <a:spcPts val="0"/>
                        </a:spcAft>
                      </a:pPr>
                      <a:r>
                        <a:rPr lang="en-US" sz="1200" kern="100">
                          <a:effectLst/>
                        </a:rPr>
                        <a:t> </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kern="100" dirty="0">
                          <a:effectLst/>
                        </a:rPr>
                        <a:t>t </a:t>
                      </a:r>
                      <a:endParaRPr lang="en-US" sz="16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kern="100" dirty="0">
                          <a:effectLst/>
                        </a:rPr>
                        <a:t>df</a:t>
                      </a:r>
                      <a:endParaRPr lang="en-US" sz="16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kern="100" dirty="0">
                          <a:effectLst/>
                        </a:rPr>
                        <a:t>P-value</a:t>
                      </a:r>
                      <a:endParaRPr lang="en-US" sz="16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kern="100" dirty="0">
                          <a:effectLst/>
                        </a:rPr>
                        <a:t>Mean Difference</a:t>
                      </a:r>
                      <a:endParaRPr lang="en-US" sz="16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kern="100" dirty="0">
                          <a:effectLst/>
                        </a:rPr>
                        <a:t>Std. Error Difference</a:t>
                      </a:r>
                      <a:endParaRPr lang="en-US" sz="16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kern="100" dirty="0">
                          <a:effectLst/>
                        </a:rPr>
                        <a:t>95 % Lower</a:t>
                      </a:r>
                      <a:endParaRPr lang="en-US" sz="16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kern="100" dirty="0">
                          <a:effectLst/>
                        </a:rPr>
                        <a:t>95 % Upper</a:t>
                      </a:r>
                      <a:endParaRPr lang="en-US" sz="1600" kern="100" dirty="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1222136666"/>
                  </a:ext>
                </a:extLst>
              </a:tr>
              <a:tr h="419508">
                <a:tc>
                  <a:txBody>
                    <a:bodyPr/>
                    <a:lstStyle/>
                    <a:p>
                      <a:pPr algn="just">
                        <a:lnSpc>
                          <a:spcPct val="150000"/>
                        </a:lnSpc>
                        <a:spcAft>
                          <a:spcPts val="0"/>
                        </a:spcAft>
                      </a:pPr>
                      <a:r>
                        <a:rPr lang="en-US" sz="1600" kern="100">
                          <a:effectLst/>
                        </a:rPr>
                        <a:t>@3S</a:t>
                      </a:r>
                      <a:endParaRPr lang="en-US" sz="16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effectLst/>
                        </a:rPr>
                        <a:t>-1.504</a:t>
                      </a:r>
                      <a:endParaRPr lang="en-US" sz="16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effectLst/>
                        </a:rPr>
                        <a:t>6</a:t>
                      </a:r>
                      <a:endParaRPr lang="en-US" sz="16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solidFill>
                            <a:schemeClr val="accent1">
                              <a:lumMod val="60000"/>
                              <a:lumOff val="40000"/>
                            </a:schemeClr>
                          </a:solidFill>
                          <a:effectLst/>
                        </a:rPr>
                        <a:t>0.183</a:t>
                      </a:r>
                      <a:endParaRPr lang="en-US" sz="1600" b="1" kern="100" dirty="0">
                        <a:solidFill>
                          <a:schemeClr val="accent1">
                            <a:lumMod val="60000"/>
                            <a:lumOff val="40000"/>
                          </a:schemeClr>
                        </a:solidFill>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-41.25</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27.433</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-108.376</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25.876</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1426612577"/>
                  </a:ext>
                </a:extLst>
              </a:tr>
              <a:tr h="419508">
                <a:tc>
                  <a:txBody>
                    <a:bodyPr/>
                    <a:lstStyle/>
                    <a:p>
                      <a:pPr algn="just">
                        <a:lnSpc>
                          <a:spcPct val="150000"/>
                        </a:lnSpc>
                        <a:spcAft>
                          <a:spcPts val="0"/>
                        </a:spcAft>
                      </a:pPr>
                      <a:r>
                        <a:rPr lang="en-US" sz="1600" kern="100">
                          <a:effectLst/>
                        </a:rPr>
                        <a:t>@3MS</a:t>
                      </a:r>
                      <a:endParaRPr lang="en-US" sz="16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-2.065</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effectLst/>
                        </a:rPr>
                        <a:t>6</a:t>
                      </a:r>
                      <a:endParaRPr lang="en-US" sz="16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solidFill>
                            <a:schemeClr val="accent1">
                              <a:lumMod val="60000"/>
                              <a:lumOff val="40000"/>
                            </a:schemeClr>
                          </a:solidFill>
                          <a:effectLst/>
                        </a:rPr>
                        <a:t>0.084</a:t>
                      </a:r>
                      <a:endParaRPr lang="en-US" sz="1600" b="1" kern="100" dirty="0">
                        <a:solidFill>
                          <a:schemeClr val="accent1">
                            <a:lumMod val="60000"/>
                            <a:lumOff val="40000"/>
                          </a:schemeClr>
                        </a:solidFill>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effectLst/>
                        </a:rPr>
                        <a:t>-94.75</a:t>
                      </a:r>
                      <a:endParaRPr lang="en-US" sz="16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45.885</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effectLst/>
                        </a:rPr>
                        <a:t>-207.026</a:t>
                      </a:r>
                      <a:endParaRPr lang="en-US" sz="16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17.526</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2933025130"/>
                  </a:ext>
                </a:extLst>
              </a:tr>
              <a:tr h="419508">
                <a:tc>
                  <a:txBody>
                    <a:bodyPr/>
                    <a:lstStyle/>
                    <a:p>
                      <a:pPr algn="just">
                        <a:lnSpc>
                          <a:spcPct val="150000"/>
                        </a:lnSpc>
                        <a:spcAft>
                          <a:spcPts val="0"/>
                        </a:spcAft>
                      </a:pPr>
                      <a:r>
                        <a:rPr lang="en-US" sz="1600" kern="100">
                          <a:effectLst/>
                        </a:rPr>
                        <a:t>@4S</a:t>
                      </a:r>
                      <a:endParaRPr lang="en-US" sz="16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-0.816</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6</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solidFill>
                            <a:schemeClr val="accent1">
                              <a:lumMod val="60000"/>
                              <a:lumOff val="40000"/>
                            </a:schemeClr>
                          </a:solidFill>
                          <a:effectLst/>
                        </a:rPr>
                        <a:t>0.445</a:t>
                      </a:r>
                      <a:endParaRPr lang="en-US" sz="1600" b="1" kern="100" dirty="0">
                        <a:solidFill>
                          <a:schemeClr val="accent1">
                            <a:lumMod val="60000"/>
                            <a:lumOff val="40000"/>
                          </a:schemeClr>
                        </a:solidFill>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effectLst/>
                        </a:rPr>
                        <a:t>-23</a:t>
                      </a:r>
                      <a:endParaRPr lang="en-US" sz="16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effectLst/>
                        </a:rPr>
                        <a:t>28.171</a:t>
                      </a:r>
                      <a:endParaRPr lang="en-US" sz="16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effectLst/>
                        </a:rPr>
                        <a:t>-91.933</a:t>
                      </a:r>
                      <a:endParaRPr lang="en-US" sz="16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45.933</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3889577932"/>
                  </a:ext>
                </a:extLst>
              </a:tr>
              <a:tr h="419508">
                <a:tc>
                  <a:txBody>
                    <a:bodyPr/>
                    <a:lstStyle/>
                    <a:p>
                      <a:pPr algn="just">
                        <a:lnSpc>
                          <a:spcPct val="150000"/>
                        </a:lnSpc>
                        <a:spcAft>
                          <a:spcPts val="0"/>
                        </a:spcAft>
                      </a:pPr>
                      <a:r>
                        <a:rPr lang="en-US" sz="1600" kern="100">
                          <a:effectLst/>
                        </a:rPr>
                        <a:t>@4MS</a:t>
                      </a:r>
                      <a:endParaRPr lang="en-US" sz="16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-0.482</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6</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solidFill>
                            <a:schemeClr val="accent1">
                              <a:lumMod val="60000"/>
                              <a:lumOff val="40000"/>
                            </a:schemeClr>
                          </a:solidFill>
                          <a:effectLst/>
                        </a:rPr>
                        <a:t>0.647</a:t>
                      </a:r>
                      <a:endParaRPr lang="en-US" sz="1600" b="1" kern="100" dirty="0">
                        <a:solidFill>
                          <a:schemeClr val="accent1">
                            <a:lumMod val="60000"/>
                            <a:lumOff val="40000"/>
                          </a:schemeClr>
                        </a:solidFill>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-14.25</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effectLst/>
                        </a:rPr>
                        <a:t>29.558</a:t>
                      </a:r>
                      <a:endParaRPr lang="en-US" sz="16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effectLst/>
                        </a:rPr>
                        <a:t>-86.575</a:t>
                      </a:r>
                      <a:endParaRPr lang="en-US" sz="16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58.075</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3908214807"/>
                  </a:ext>
                </a:extLst>
              </a:tr>
              <a:tr h="419508">
                <a:tc>
                  <a:txBody>
                    <a:bodyPr/>
                    <a:lstStyle/>
                    <a:p>
                      <a:pPr algn="just">
                        <a:lnSpc>
                          <a:spcPct val="150000"/>
                        </a:lnSpc>
                        <a:spcAft>
                          <a:spcPts val="0"/>
                        </a:spcAft>
                      </a:pPr>
                      <a:r>
                        <a:rPr lang="en-US" sz="1600" kern="100">
                          <a:effectLst/>
                        </a:rPr>
                        <a:t>@5S</a:t>
                      </a:r>
                      <a:endParaRPr lang="en-US" sz="16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0</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6</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solidFill>
                            <a:schemeClr val="accent1">
                              <a:lumMod val="60000"/>
                              <a:lumOff val="40000"/>
                            </a:schemeClr>
                          </a:solidFill>
                          <a:effectLst/>
                        </a:rPr>
                        <a:t>1</a:t>
                      </a:r>
                      <a:endParaRPr lang="en-US" sz="1600" b="1" kern="100" dirty="0">
                        <a:solidFill>
                          <a:schemeClr val="accent1">
                            <a:lumMod val="60000"/>
                            <a:lumOff val="40000"/>
                          </a:schemeClr>
                        </a:solidFill>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0</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0.354</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effectLst/>
                        </a:rPr>
                        <a:t>-0.865</a:t>
                      </a:r>
                      <a:endParaRPr lang="en-US" sz="16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effectLst/>
                        </a:rPr>
                        <a:t>0.865</a:t>
                      </a:r>
                      <a:endParaRPr lang="en-US" sz="1600" b="1" kern="100" dirty="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242277661"/>
                  </a:ext>
                </a:extLst>
              </a:tr>
              <a:tr h="419508">
                <a:tc>
                  <a:txBody>
                    <a:bodyPr/>
                    <a:lstStyle/>
                    <a:p>
                      <a:pPr algn="just">
                        <a:lnSpc>
                          <a:spcPct val="150000"/>
                        </a:lnSpc>
                        <a:spcAft>
                          <a:spcPts val="0"/>
                        </a:spcAft>
                      </a:pPr>
                      <a:r>
                        <a:rPr lang="en-US" sz="1600" kern="100" dirty="0">
                          <a:effectLst/>
                        </a:rPr>
                        <a:t>@5MS</a:t>
                      </a:r>
                      <a:endParaRPr lang="en-US" sz="16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-1.477</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6</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solidFill>
                            <a:schemeClr val="accent1">
                              <a:lumMod val="60000"/>
                              <a:lumOff val="40000"/>
                            </a:schemeClr>
                          </a:solidFill>
                          <a:effectLst/>
                        </a:rPr>
                        <a:t>0.19</a:t>
                      </a:r>
                      <a:endParaRPr lang="en-US" sz="1600" b="1" kern="100" dirty="0">
                        <a:solidFill>
                          <a:schemeClr val="accent1">
                            <a:lumMod val="60000"/>
                            <a:lumOff val="40000"/>
                          </a:schemeClr>
                        </a:solidFill>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-1</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0.677</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a:effectLst/>
                        </a:rPr>
                        <a:t>-2.657</a:t>
                      </a:r>
                      <a:endParaRPr lang="en-US" sz="16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600" b="1" kern="100" dirty="0">
                          <a:effectLst/>
                        </a:rPr>
                        <a:t>0.657</a:t>
                      </a:r>
                      <a:endParaRPr lang="en-US" sz="1600" b="1" kern="100" dirty="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3195495683"/>
                  </a:ext>
                </a:extLst>
              </a:tr>
            </a:tbl>
          </a:graphicData>
        </a:graphic>
      </p:graphicFrame>
    </p:spTree>
    <p:extLst>
      <p:ext uri="{BB962C8B-B14F-4D97-AF65-F5344CB8AC3E}">
        <p14:creationId xmlns:p14="http://schemas.microsoft.com/office/powerpoint/2010/main" val="505851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3. Research results</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4" y="876006"/>
            <a:ext cx="10714975" cy="5549153"/>
          </a:xfrm>
        </p:spPr>
        <p:txBody>
          <a:bodyPr>
            <a:normAutofit/>
          </a:bodyPr>
          <a:lstStyle/>
          <a:p>
            <a:r>
              <a:rPr lang="sr-Latn-RS" sz="3500" dirty="0"/>
              <a:t>The predominant model</a:t>
            </a:r>
            <a:r>
              <a:rPr lang="en-US" sz="3500" dirty="0"/>
              <a:t>, the largest number</a:t>
            </a:r>
            <a:r>
              <a:rPr lang="sr-Latn-RS" sz="3500" dirty="0"/>
              <a:t> </a:t>
            </a:r>
            <a:r>
              <a:rPr lang="en-US" sz="3500" dirty="0"/>
              <a:t>of annotations </a:t>
            </a:r>
            <a:r>
              <a:rPr lang="en-GB" sz="3500" dirty="0"/>
              <a:t>-</a:t>
            </a:r>
            <a:r>
              <a:rPr lang="sr-Latn-RS" sz="3500" dirty="0"/>
              <a:t> three image schemas in motion conceptualizations, FORCE, PATH + LINK/ CONTAINMENT/BALANCE in both English and Serbian</a:t>
            </a:r>
            <a:r>
              <a:rPr lang="en-US" sz="3500" dirty="0"/>
              <a:t>.</a:t>
            </a:r>
          </a:p>
          <a:p>
            <a:r>
              <a:rPr lang="en-US" sz="3500" dirty="0"/>
              <a:t> FORCE + PATH + LINK</a:t>
            </a:r>
            <a:endParaRPr lang="sr-Latn-RS" sz="3500" dirty="0"/>
          </a:p>
          <a:p>
            <a:r>
              <a:rPr lang="sr-Latn-RS" sz="3000" dirty="0"/>
              <a:t> </a:t>
            </a:r>
            <a:r>
              <a:rPr lang="sr-Latn-RS" sz="4000" dirty="0"/>
              <a:t>Very elaborate conceptualizations with 5 image schemas involved rare</a:t>
            </a:r>
            <a:r>
              <a:rPr lang="en-US" sz="4000" dirty="0" err="1"/>
              <a:t>ly</a:t>
            </a:r>
            <a:r>
              <a:rPr lang="sr-Latn-RS" sz="4000" dirty="0"/>
              <a:t> in both sub-corpora.</a:t>
            </a:r>
          </a:p>
          <a:p>
            <a:endParaRPr lang="en-US" sz="2400" dirty="0"/>
          </a:p>
        </p:txBody>
      </p:sp>
    </p:spTree>
    <p:extLst>
      <p:ext uri="{BB962C8B-B14F-4D97-AF65-F5344CB8AC3E}">
        <p14:creationId xmlns:p14="http://schemas.microsoft.com/office/powerpoint/2010/main" val="1809515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3. Research results</a:t>
            </a:r>
            <a:endParaRPr lang="en-US" b="1" dirty="0"/>
          </a:p>
        </p:txBody>
      </p:sp>
      <p:sp>
        <p:nvSpPr>
          <p:cNvPr id="6" name="Content Placeholder 5">
            <a:extLst>
              <a:ext uri="{FF2B5EF4-FFF2-40B4-BE49-F238E27FC236}">
                <a16:creationId xmlns:a16="http://schemas.microsoft.com/office/drawing/2014/main" id="{D4454CEE-2AEE-415C-91A1-AB41E0535DC5}"/>
              </a:ext>
            </a:extLst>
          </p:cNvPr>
          <p:cNvSpPr>
            <a:spLocks noGrp="1"/>
          </p:cNvSpPr>
          <p:nvPr>
            <p:ph idx="1"/>
          </p:nvPr>
        </p:nvSpPr>
        <p:spPr>
          <a:xfrm>
            <a:off x="690282" y="851647"/>
            <a:ext cx="9520518" cy="5328491"/>
          </a:xfrm>
        </p:spPr>
        <p:txBody>
          <a:bodyPr/>
          <a:lstStyle/>
          <a:p>
            <a:r>
              <a:rPr lang="en-US" b="1" dirty="0"/>
              <a:t>Does the distribution of complexes occurring in non-metaphorical versus metaphorical contexts </a:t>
            </a:r>
            <a:r>
              <a:rPr lang="en-US" b="1" u="sng" dirty="0"/>
              <a:t>differ based on language</a:t>
            </a:r>
            <a:r>
              <a:rPr lang="en-US" b="1" dirty="0"/>
              <a:t>?</a:t>
            </a:r>
            <a:endParaRPr lang="en-US" dirty="0"/>
          </a:p>
          <a:p>
            <a:endParaRPr lang="en-US" dirty="0"/>
          </a:p>
        </p:txBody>
      </p:sp>
      <p:graphicFrame>
        <p:nvGraphicFramePr>
          <p:cNvPr id="7" name="Table 6">
            <a:extLst>
              <a:ext uri="{FF2B5EF4-FFF2-40B4-BE49-F238E27FC236}">
                <a16:creationId xmlns:a16="http://schemas.microsoft.com/office/drawing/2014/main" id="{2F3FA2B3-D667-4294-82C7-71074F0AD1AA}"/>
              </a:ext>
            </a:extLst>
          </p:cNvPr>
          <p:cNvGraphicFramePr>
            <a:graphicFrameLocks noGrp="1"/>
          </p:cNvGraphicFramePr>
          <p:nvPr>
            <p:extLst>
              <p:ext uri="{D42A27DB-BD31-4B8C-83A1-F6EECF244321}">
                <p14:modId xmlns:p14="http://schemas.microsoft.com/office/powerpoint/2010/main" val="3278809320"/>
              </p:ext>
            </p:extLst>
          </p:nvPr>
        </p:nvGraphicFramePr>
        <p:xfrm>
          <a:off x="860350" y="1757998"/>
          <a:ext cx="9520518" cy="2198403"/>
        </p:xfrm>
        <a:graphic>
          <a:graphicData uri="http://schemas.openxmlformats.org/drawingml/2006/table">
            <a:tbl>
              <a:tblPr>
                <a:tableStyleId>{5C22544A-7EE6-4342-B048-85BDC9FD1C3A}</a:tableStyleId>
              </a:tblPr>
              <a:tblGrid>
                <a:gridCol w="1585958">
                  <a:extLst>
                    <a:ext uri="{9D8B030D-6E8A-4147-A177-3AD203B41FA5}">
                      <a16:colId xmlns:a16="http://schemas.microsoft.com/office/drawing/2014/main" val="3371668359"/>
                    </a:ext>
                  </a:extLst>
                </a:gridCol>
                <a:gridCol w="2011807">
                  <a:extLst>
                    <a:ext uri="{9D8B030D-6E8A-4147-A177-3AD203B41FA5}">
                      <a16:colId xmlns:a16="http://schemas.microsoft.com/office/drawing/2014/main" val="187273777"/>
                    </a:ext>
                  </a:extLst>
                </a:gridCol>
                <a:gridCol w="1160107">
                  <a:extLst>
                    <a:ext uri="{9D8B030D-6E8A-4147-A177-3AD203B41FA5}">
                      <a16:colId xmlns:a16="http://schemas.microsoft.com/office/drawing/2014/main" val="3520271895"/>
                    </a:ext>
                  </a:extLst>
                </a:gridCol>
                <a:gridCol w="1257499">
                  <a:extLst>
                    <a:ext uri="{9D8B030D-6E8A-4147-A177-3AD203B41FA5}">
                      <a16:colId xmlns:a16="http://schemas.microsoft.com/office/drawing/2014/main" val="634486597"/>
                    </a:ext>
                  </a:extLst>
                </a:gridCol>
                <a:gridCol w="1914416">
                  <a:extLst>
                    <a:ext uri="{9D8B030D-6E8A-4147-A177-3AD203B41FA5}">
                      <a16:colId xmlns:a16="http://schemas.microsoft.com/office/drawing/2014/main" val="1886778743"/>
                    </a:ext>
                  </a:extLst>
                </a:gridCol>
                <a:gridCol w="1590731">
                  <a:extLst>
                    <a:ext uri="{9D8B030D-6E8A-4147-A177-3AD203B41FA5}">
                      <a16:colId xmlns:a16="http://schemas.microsoft.com/office/drawing/2014/main" val="3623883688"/>
                    </a:ext>
                  </a:extLst>
                </a:gridCol>
              </a:tblGrid>
              <a:tr h="566423">
                <a:tc>
                  <a:txBody>
                    <a:bodyPr/>
                    <a:lstStyle/>
                    <a:p>
                      <a:pPr algn="just">
                        <a:lnSpc>
                          <a:spcPct val="150000"/>
                        </a:lnSpc>
                        <a:spcAft>
                          <a:spcPts val="0"/>
                        </a:spcAft>
                      </a:pPr>
                      <a:r>
                        <a:rPr lang="en-US" sz="1200" kern="100" dirty="0">
                          <a:effectLst/>
                        </a:rPr>
                        <a:t> </a:t>
                      </a:r>
                      <a:r>
                        <a:rPr lang="en-US" sz="1800" b="1" kern="100" dirty="0">
                          <a:effectLst/>
                        </a:rPr>
                        <a:t>Serbian</a:t>
                      </a:r>
                      <a:endParaRPr lang="en-US" sz="12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200" kern="100">
                          <a:effectLst/>
                        </a:rPr>
                        <a:t> </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dirty="0">
                          <a:effectLst/>
                        </a:rPr>
                        <a:t>Mean</a:t>
                      </a:r>
                      <a:endParaRPr lang="en-US" sz="12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N</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Std. Deviation</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Std. Error Mean</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1539863862"/>
                  </a:ext>
                </a:extLst>
              </a:tr>
              <a:tr h="407995">
                <a:tc>
                  <a:txBody>
                    <a:bodyPr/>
                    <a:lstStyle/>
                    <a:p>
                      <a:pPr algn="just">
                        <a:lnSpc>
                          <a:spcPct val="150000"/>
                        </a:lnSpc>
                        <a:spcAft>
                          <a:spcPts val="0"/>
                        </a:spcAft>
                      </a:pPr>
                      <a:r>
                        <a:rPr lang="en-US" sz="1200" kern="100">
                          <a:effectLst/>
                        </a:rPr>
                        <a:t>Pair 1</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000" kern="100">
                          <a:effectLst/>
                        </a:rPr>
                        <a:t>UniqueNonmetaphorical</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104.25</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4</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59.478</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dirty="0">
                          <a:effectLst/>
                        </a:rPr>
                        <a:t>29.739</a:t>
                      </a:r>
                      <a:endParaRPr lang="en-US" sz="1200" kern="100" dirty="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88742291"/>
                  </a:ext>
                </a:extLst>
              </a:tr>
              <a:tr h="407995">
                <a:tc>
                  <a:txBody>
                    <a:bodyPr/>
                    <a:lstStyle/>
                    <a:p>
                      <a:pPr algn="just">
                        <a:lnSpc>
                          <a:spcPct val="150000"/>
                        </a:lnSpc>
                        <a:spcAft>
                          <a:spcPts val="0"/>
                        </a:spcAft>
                      </a:pPr>
                      <a:r>
                        <a:rPr lang="en-US" sz="1200" kern="100">
                          <a:effectLst/>
                        </a:rPr>
                        <a:t> </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000" kern="100">
                          <a:effectLst/>
                        </a:rPr>
                        <a:t>UniqueMetaphorical</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b="1" kern="100" dirty="0">
                          <a:solidFill>
                            <a:srgbClr val="FF0000"/>
                          </a:solidFill>
                          <a:effectLst/>
                        </a:rPr>
                        <a:t>198.50</a:t>
                      </a:r>
                      <a:endParaRPr lang="en-US" sz="1200" b="1" kern="100" dirty="0">
                        <a:solidFill>
                          <a:srgbClr val="FF0000"/>
                        </a:solidFill>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dirty="0">
                          <a:effectLst/>
                        </a:rPr>
                        <a:t>4</a:t>
                      </a:r>
                      <a:endParaRPr lang="en-US" sz="12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130.257</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dirty="0">
                          <a:effectLst/>
                        </a:rPr>
                        <a:t>65.129</a:t>
                      </a:r>
                      <a:endParaRPr lang="en-US" sz="1200" kern="100" dirty="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4247581575"/>
                  </a:ext>
                </a:extLst>
              </a:tr>
              <a:tr h="407995">
                <a:tc>
                  <a:txBody>
                    <a:bodyPr/>
                    <a:lstStyle/>
                    <a:p>
                      <a:pPr algn="just">
                        <a:lnSpc>
                          <a:spcPct val="150000"/>
                        </a:lnSpc>
                        <a:spcAft>
                          <a:spcPts val="0"/>
                        </a:spcAft>
                      </a:pPr>
                      <a:r>
                        <a:rPr lang="en-US" sz="1200" kern="100">
                          <a:effectLst/>
                        </a:rPr>
                        <a:t>Pair 2</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000" kern="100" dirty="0" err="1">
                          <a:effectLst/>
                        </a:rPr>
                        <a:t>SumofcomplexesNM</a:t>
                      </a:r>
                      <a:endParaRPr lang="en-US" sz="12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302.75</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4</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134.886</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67.443</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2794741"/>
                  </a:ext>
                </a:extLst>
              </a:tr>
              <a:tr h="407995">
                <a:tc>
                  <a:txBody>
                    <a:bodyPr/>
                    <a:lstStyle/>
                    <a:p>
                      <a:pPr algn="just">
                        <a:lnSpc>
                          <a:spcPct val="150000"/>
                        </a:lnSpc>
                        <a:spcAft>
                          <a:spcPts val="0"/>
                        </a:spcAft>
                      </a:pPr>
                      <a:r>
                        <a:rPr lang="en-US" sz="1200" kern="100">
                          <a:effectLst/>
                        </a:rPr>
                        <a:t> </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000" kern="100" dirty="0" err="1">
                          <a:effectLst/>
                        </a:rPr>
                        <a:t>SumofcomplexesMetaphorical</a:t>
                      </a:r>
                      <a:endParaRPr lang="en-US" sz="12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dirty="0">
                          <a:effectLst/>
                        </a:rPr>
                        <a:t>815.50</a:t>
                      </a:r>
                      <a:endParaRPr lang="en-US" sz="12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4</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283.513</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dirty="0">
                          <a:effectLst/>
                        </a:rPr>
                        <a:t>141.757</a:t>
                      </a:r>
                      <a:endParaRPr lang="en-US" sz="1200" kern="100" dirty="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709114348"/>
                  </a:ext>
                </a:extLst>
              </a:tr>
            </a:tbl>
          </a:graphicData>
        </a:graphic>
      </p:graphicFrame>
      <p:graphicFrame>
        <p:nvGraphicFramePr>
          <p:cNvPr id="8" name="Table 7">
            <a:extLst>
              <a:ext uri="{FF2B5EF4-FFF2-40B4-BE49-F238E27FC236}">
                <a16:creationId xmlns:a16="http://schemas.microsoft.com/office/drawing/2014/main" id="{7A8EC274-0D00-4AC6-BD57-7B5D475D5471}"/>
              </a:ext>
            </a:extLst>
          </p:cNvPr>
          <p:cNvGraphicFramePr>
            <a:graphicFrameLocks noGrp="1"/>
          </p:cNvGraphicFramePr>
          <p:nvPr>
            <p:extLst>
              <p:ext uri="{D42A27DB-BD31-4B8C-83A1-F6EECF244321}">
                <p14:modId xmlns:p14="http://schemas.microsoft.com/office/powerpoint/2010/main" val="1736869209"/>
              </p:ext>
            </p:extLst>
          </p:nvPr>
        </p:nvGraphicFramePr>
        <p:xfrm>
          <a:off x="860350" y="4338918"/>
          <a:ext cx="9520517" cy="2333188"/>
        </p:xfrm>
        <a:graphic>
          <a:graphicData uri="http://schemas.openxmlformats.org/drawingml/2006/table">
            <a:tbl>
              <a:tblPr>
                <a:tableStyleId>{5C22544A-7EE6-4342-B048-85BDC9FD1C3A}</a:tableStyleId>
              </a:tblPr>
              <a:tblGrid>
                <a:gridCol w="1585958">
                  <a:extLst>
                    <a:ext uri="{9D8B030D-6E8A-4147-A177-3AD203B41FA5}">
                      <a16:colId xmlns:a16="http://schemas.microsoft.com/office/drawing/2014/main" val="1456005551"/>
                    </a:ext>
                  </a:extLst>
                </a:gridCol>
                <a:gridCol w="2011806">
                  <a:extLst>
                    <a:ext uri="{9D8B030D-6E8A-4147-A177-3AD203B41FA5}">
                      <a16:colId xmlns:a16="http://schemas.microsoft.com/office/drawing/2014/main" val="2111228452"/>
                    </a:ext>
                  </a:extLst>
                </a:gridCol>
                <a:gridCol w="1160108">
                  <a:extLst>
                    <a:ext uri="{9D8B030D-6E8A-4147-A177-3AD203B41FA5}">
                      <a16:colId xmlns:a16="http://schemas.microsoft.com/office/drawing/2014/main" val="1545425030"/>
                    </a:ext>
                  </a:extLst>
                </a:gridCol>
                <a:gridCol w="1257499">
                  <a:extLst>
                    <a:ext uri="{9D8B030D-6E8A-4147-A177-3AD203B41FA5}">
                      <a16:colId xmlns:a16="http://schemas.microsoft.com/office/drawing/2014/main" val="4104659660"/>
                    </a:ext>
                  </a:extLst>
                </a:gridCol>
                <a:gridCol w="1914416">
                  <a:extLst>
                    <a:ext uri="{9D8B030D-6E8A-4147-A177-3AD203B41FA5}">
                      <a16:colId xmlns:a16="http://schemas.microsoft.com/office/drawing/2014/main" val="3316533209"/>
                    </a:ext>
                  </a:extLst>
                </a:gridCol>
                <a:gridCol w="1590730">
                  <a:extLst>
                    <a:ext uri="{9D8B030D-6E8A-4147-A177-3AD203B41FA5}">
                      <a16:colId xmlns:a16="http://schemas.microsoft.com/office/drawing/2014/main" val="4038695730"/>
                    </a:ext>
                  </a:extLst>
                </a:gridCol>
              </a:tblGrid>
              <a:tr h="537468">
                <a:tc>
                  <a:txBody>
                    <a:bodyPr/>
                    <a:lstStyle/>
                    <a:p>
                      <a:pPr algn="just">
                        <a:lnSpc>
                          <a:spcPct val="150000"/>
                        </a:lnSpc>
                        <a:spcAft>
                          <a:spcPts val="0"/>
                        </a:spcAft>
                      </a:pPr>
                      <a:r>
                        <a:rPr lang="en-US" sz="1200" kern="100" dirty="0">
                          <a:effectLst/>
                        </a:rPr>
                        <a:t> </a:t>
                      </a:r>
                      <a:r>
                        <a:rPr lang="en-US" sz="1800" b="1" kern="100" dirty="0">
                          <a:effectLst/>
                        </a:rPr>
                        <a:t>English</a:t>
                      </a:r>
                      <a:endParaRPr lang="en-US" sz="12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200" kern="100" dirty="0">
                          <a:effectLst/>
                        </a:rPr>
                        <a:t> </a:t>
                      </a:r>
                      <a:endParaRPr lang="en-US" sz="12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Mean</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N</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Std. Deviation</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Std. Error Mean</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1778197664"/>
                  </a:ext>
                </a:extLst>
              </a:tr>
              <a:tr h="448930">
                <a:tc>
                  <a:txBody>
                    <a:bodyPr/>
                    <a:lstStyle/>
                    <a:p>
                      <a:pPr algn="just">
                        <a:lnSpc>
                          <a:spcPct val="150000"/>
                        </a:lnSpc>
                        <a:spcAft>
                          <a:spcPts val="0"/>
                        </a:spcAft>
                      </a:pPr>
                      <a:r>
                        <a:rPr lang="en-US" sz="1200" kern="100">
                          <a:effectLst/>
                        </a:rPr>
                        <a:t>Pair 1</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000" kern="100">
                          <a:effectLst/>
                        </a:rPr>
                        <a:t>UniqueNonmetaphorical</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142.75</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4</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21.639</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10.820</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808256435"/>
                  </a:ext>
                </a:extLst>
              </a:tr>
              <a:tr h="448930">
                <a:tc>
                  <a:txBody>
                    <a:bodyPr/>
                    <a:lstStyle/>
                    <a:p>
                      <a:pPr algn="just">
                        <a:lnSpc>
                          <a:spcPct val="150000"/>
                        </a:lnSpc>
                        <a:spcAft>
                          <a:spcPts val="0"/>
                        </a:spcAft>
                      </a:pPr>
                      <a:r>
                        <a:rPr lang="en-US" sz="1200" kern="100">
                          <a:effectLst/>
                        </a:rPr>
                        <a:t> </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000" kern="100">
                          <a:effectLst/>
                        </a:rPr>
                        <a:t>UniqueMetaphorical</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b="1" kern="100" dirty="0">
                          <a:solidFill>
                            <a:srgbClr val="FF0000"/>
                          </a:solidFill>
                          <a:effectLst/>
                        </a:rPr>
                        <a:t>327.75</a:t>
                      </a:r>
                      <a:endParaRPr lang="en-US" sz="1200" b="1" kern="100" dirty="0">
                        <a:solidFill>
                          <a:srgbClr val="FF0000"/>
                        </a:solidFill>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4</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93.881</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46.940</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385410744"/>
                  </a:ext>
                </a:extLst>
              </a:tr>
              <a:tr h="448930">
                <a:tc>
                  <a:txBody>
                    <a:bodyPr/>
                    <a:lstStyle/>
                    <a:p>
                      <a:pPr algn="just">
                        <a:lnSpc>
                          <a:spcPct val="150000"/>
                        </a:lnSpc>
                        <a:spcAft>
                          <a:spcPts val="0"/>
                        </a:spcAft>
                      </a:pPr>
                      <a:r>
                        <a:rPr lang="en-US" sz="1200" kern="100">
                          <a:effectLst/>
                        </a:rPr>
                        <a:t>Pair 2</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000" kern="100">
                          <a:effectLst/>
                        </a:rPr>
                        <a:t>SumofcomplexesNM</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374.50</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4</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145.018</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72.509</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2684862573"/>
                  </a:ext>
                </a:extLst>
              </a:tr>
              <a:tr h="448930">
                <a:tc>
                  <a:txBody>
                    <a:bodyPr/>
                    <a:lstStyle/>
                    <a:p>
                      <a:pPr algn="just">
                        <a:lnSpc>
                          <a:spcPct val="150000"/>
                        </a:lnSpc>
                        <a:spcAft>
                          <a:spcPts val="0"/>
                        </a:spcAft>
                      </a:pPr>
                      <a:r>
                        <a:rPr lang="en-US" sz="1200" kern="100">
                          <a:effectLst/>
                        </a:rPr>
                        <a:t> </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000" kern="100" dirty="0" err="1">
                          <a:effectLst/>
                        </a:rPr>
                        <a:t>SumofcomplexesMetaphorical</a:t>
                      </a:r>
                      <a:endParaRPr lang="en-US" sz="12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dirty="0">
                          <a:effectLst/>
                        </a:rPr>
                        <a:t>1079.00</a:t>
                      </a:r>
                      <a:endParaRPr lang="en-US" sz="12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4</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a:effectLst/>
                        </a:rPr>
                        <a:t>295.115</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200" kern="100" dirty="0">
                          <a:effectLst/>
                        </a:rPr>
                        <a:t>147.557</a:t>
                      </a:r>
                      <a:endParaRPr lang="en-US" sz="1200" kern="100" dirty="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273571191"/>
                  </a:ext>
                </a:extLst>
              </a:tr>
            </a:tbl>
          </a:graphicData>
        </a:graphic>
      </p:graphicFrame>
    </p:spTree>
    <p:extLst>
      <p:ext uri="{BB962C8B-B14F-4D97-AF65-F5344CB8AC3E}">
        <p14:creationId xmlns:p14="http://schemas.microsoft.com/office/powerpoint/2010/main" val="3816504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3. Research results</a:t>
            </a:r>
            <a:endParaRPr lang="en-US" b="1" dirty="0"/>
          </a:p>
        </p:txBody>
      </p:sp>
      <p:sp>
        <p:nvSpPr>
          <p:cNvPr id="6" name="Content Placeholder 5">
            <a:extLst>
              <a:ext uri="{FF2B5EF4-FFF2-40B4-BE49-F238E27FC236}">
                <a16:creationId xmlns:a16="http://schemas.microsoft.com/office/drawing/2014/main" id="{D4454CEE-2AEE-415C-91A1-AB41E0535DC5}"/>
              </a:ext>
            </a:extLst>
          </p:cNvPr>
          <p:cNvSpPr>
            <a:spLocks noGrp="1"/>
          </p:cNvSpPr>
          <p:nvPr>
            <p:ph idx="1"/>
          </p:nvPr>
        </p:nvSpPr>
        <p:spPr>
          <a:xfrm>
            <a:off x="378691" y="1129553"/>
            <a:ext cx="10501233" cy="5548336"/>
          </a:xfrm>
        </p:spPr>
        <p:txBody>
          <a:bodyPr/>
          <a:lstStyle/>
          <a:p>
            <a:r>
              <a:rPr lang="en-US" b="1" dirty="0"/>
              <a:t>Does the distribution of complexes occurring in non-metaphorical versus metaphorical contexts differ based on language?</a:t>
            </a:r>
          </a:p>
          <a:p>
            <a:endParaRPr lang="en-US" dirty="0"/>
          </a:p>
          <a:p>
            <a:endParaRPr lang="en-US" dirty="0"/>
          </a:p>
        </p:txBody>
      </p:sp>
      <p:graphicFrame>
        <p:nvGraphicFramePr>
          <p:cNvPr id="10" name="Table 9">
            <a:extLst>
              <a:ext uri="{FF2B5EF4-FFF2-40B4-BE49-F238E27FC236}">
                <a16:creationId xmlns:a16="http://schemas.microsoft.com/office/drawing/2014/main" id="{C6666F56-E8E3-4859-A8C2-5805131289E5}"/>
              </a:ext>
            </a:extLst>
          </p:cNvPr>
          <p:cNvGraphicFramePr>
            <a:graphicFrameLocks noGrp="1"/>
          </p:cNvGraphicFramePr>
          <p:nvPr>
            <p:extLst>
              <p:ext uri="{D42A27DB-BD31-4B8C-83A1-F6EECF244321}">
                <p14:modId xmlns:p14="http://schemas.microsoft.com/office/powerpoint/2010/main" val="247211059"/>
              </p:ext>
            </p:extLst>
          </p:nvPr>
        </p:nvGraphicFramePr>
        <p:xfrm>
          <a:off x="566054" y="1789343"/>
          <a:ext cx="9714019" cy="2058255"/>
        </p:xfrm>
        <a:graphic>
          <a:graphicData uri="http://schemas.openxmlformats.org/drawingml/2006/table">
            <a:tbl>
              <a:tblPr>
                <a:tableStyleId>{5C22544A-7EE6-4342-B048-85BDC9FD1C3A}</a:tableStyleId>
              </a:tblPr>
              <a:tblGrid>
                <a:gridCol w="607919">
                  <a:extLst>
                    <a:ext uri="{9D8B030D-6E8A-4147-A177-3AD203B41FA5}">
                      <a16:colId xmlns:a16="http://schemas.microsoft.com/office/drawing/2014/main" val="850059414"/>
                    </a:ext>
                  </a:extLst>
                </a:gridCol>
                <a:gridCol w="2104332">
                  <a:extLst>
                    <a:ext uri="{9D8B030D-6E8A-4147-A177-3AD203B41FA5}">
                      <a16:colId xmlns:a16="http://schemas.microsoft.com/office/drawing/2014/main" val="1083358786"/>
                    </a:ext>
                  </a:extLst>
                </a:gridCol>
                <a:gridCol w="970330">
                  <a:extLst>
                    <a:ext uri="{9D8B030D-6E8A-4147-A177-3AD203B41FA5}">
                      <a16:colId xmlns:a16="http://schemas.microsoft.com/office/drawing/2014/main" val="778893789"/>
                    </a:ext>
                  </a:extLst>
                </a:gridCol>
                <a:gridCol w="876804">
                  <a:extLst>
                    <a:ext uri="{9D8B030D-6E8A-4147-A177-3AD203B41FA5}">
                      <a16:colId xmlns:a16="http://schemas.microsoft.com/office/drawing/2014/main" val="32700425"/>
                    </a:ext>
                  </a:extLst>
                </a:gridCol>
                <a:gridCol w="1052165">
                  <a:extLst>
                    <a:ext uri="{9D8B030D-6E8A-4147-A177-3AD203B41FA5}">
                      <a16:colId xmlns:a16="http://schemas.microsoft.com/office/drawing/2014/main" val="141190237"/>
                    </a:ext>
                  </a:extLst>
                </a:gridCol>
                <a:gridCol w="1134000">
                  <a:extLst>
                    <a:ext uri="{9D8B030D-6E8A-4147-A177-3AD203B41FA5}">
                      <a16:colId xmlns:a16="http://schemas.microsoft.com/office/drawing/2014/main" val="1473236425"/>
                    </a:ext>
                  </a:extLst>
                </a:gridCol>
                <a:gridCol w="1052165">
                  <a:extLst>
                    <a:ext uri="{9D8B030D-6E8A-4147-A177-3AD203B41FA5}">
                      <a16:colId xmlns:a16="http://schemas.microsoft.com/office/drawing/2014/main" val="1377509559"/>
                    </a:ext>
                  </a:extLst>
                </a:gridCol>
                <a:gridCol w="794969">
                  <a:extLst>
                    <a:ext uri="{9D8B030D-6E8A-4147-A177-3AD203B41FA5}">
                      <a16:colId xmlns:a16="http://schemas.microsoft.com/office/drawing/2014/main" val="2399714765"/>
                    </a:ext>
                  </a:extLst>
                </a:gridCol>
                <a:gridCol w="428660">
                  <a:extLst>
                    <a:ext uri="{9D8B030D-6E8A-4147-A177-3AD203B41FA5}">
                      <a16:colId xmlns:a16="http://schemas.microsoft.com/office/drawing/2014/main" val="3606191712"/>
                    </a:ext>
                  </a:extLst>
                </a:gridCol>
                <a:gridCol w="692675">
                  <a:extLst>
                    <a:ext uri="{9D8B030D-6E8A-4147-A177-3AD203B41FA5}">
                      <a16:colId xmlns:a16="http://schemas.microsoft.com/office/drawing/2014/main" val="717746239"/>
                    </a:ext>
                  </a:extLst>
                </a:gridCol>
              </a:tblGrid>
              <a:tr h="993509">
                <a:tc>
                  <a:txBody>
                    <a:bodyPr/>
                    <a:lstStyle/>
                    <a:p>
                      <a:pPr algn="just">
                        <a:lnSpc>
                          <a:spcPct val="150000"/>
                        </a:lnSpc>
                        <a:spcAft>
                          <a:spcPts val="0"/>
                        </a:spcAft>
                      </a:pPr>
                      <a:r>
                        <a:rPr lang="en-US" sz="1200" kern="100">
                          <a:effectLst/>
                        </a:rPr>
                        <a:t> </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200" kern="100" dirty="0">
                          <a:effectLst/>
                        </a:rPr>
                        <a:t> </a:t>
                      </a:r>
                      <a:r>
                        <a:rPr lang="en-US" sz="2000" b="1" kern="100" dirty="0">
                          <a:effectLst/>
                        </a:rPr>
                        <a:t>T-test</a:t>
                      </a:r>
                    </a:p>
                    <a:p>
                      <a:pPr algn="just">
                        <a:lnSpc>
                          <a:spcPct val="150000"/>
                        </a:lnSpc>
                        <a:spcAft>
                          <a:spcPts val="0"/>
                        </a:spcAft>
                      </a:pPr>
                      <a:r>
                        <a:rPr lang="en-US" sz="2000" b="1" kern="100" dirty="0">
                          <a:effectLst/>
                          <a:latin typeface="Liberation Serif"/>
                          <a:ea typeface="NSimSun" panose="02010609030101010101" pitchFamily="49" charset="-122"/>
                          <a:cs typeface="Arial" panose="020B0604020202020204" pitchFamily="34" charset="0"/>
                        </a:rPr>
                        <a:t>Serbian </a:t>
                      </a:r>
                    </a:p>
                  </a:txBody>
                  <a:tcPr marL="34925" marR="34925" marT="34925" marB="34925"/>
                </a:tc>
                <a:tc>
                  <a:txBody>
                    <a:bodyPr/>
                    <a:lstStyle/>
                    <a:p>
                      <a:pPr algn="ctr">
                        <a:lnSpc>
                          <a:spcPct val="150000"/>
                        </a:lnSpc>
                        <a:spcAft>
                          <a:spcPts val="0"/>
                        </a:spcAft>
                      </a:pPr>
                      <a:r>
                        <a:rPr lang="en-US" sz="1000" kern="100">
                          <a:effectLst/>
                        </a:rPr>
                        <a:t>Mean</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000" kern="100">
                          <a:effectLst/>
                        </a:rPr>
                        <a:t>SD</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000" kern="100">
                          <a:effectLst/>
                        </a:rPr>
                        <a:t>Std. Error Mean</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000" kern="100">
                          <a:effectLst/>
                        </a:rPr>
                        <a:t>95% Lower</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000" kern="100">
                          <a:effectLst/>
                        </a:rPr>
                        <a:t>95% Upper</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000" kern="100">
                          <a:effectLst/>
                        </a:rPr>
                        <a:t>t</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000" kern="100">
                          <a:effectLst/>
                        </a:rPr>
                        <a:t>df</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1000" kern="100">
                          <a:effectLst/>
                        </a:rPr>
                        <a:t>P value</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1631866948"/>
                  </a:ext>
                </a:extLst>
              </a:tr>
              <a:tr h="532373">
                <a:tc>
                  <a:txBody>
                    <a:bodyPr/>
                    <a:lstStyle/>
                    <a:p>
                      <a:pPr algn="just">
                        <a:lnSpc>
                          <a:spcPct val="150000"/>
                        </a:lnSpc>
                        <a:spcAft>
                          <a:spcPts val="0"/>
                        </a:spcAft>
                      </a:pPr>
                      <a:r>
                        <a:rPr lang="en-US" sz="1000" kern="100">
                          <a:effectLst/>
                        </a:rPr>
                        <a:t>Pair 1</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000" kern="100">
                          <a:effectLst/>
                        </a:rPr>
                        <a:t>UniqueNonmetaphorical - UniqueMetaphorical</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ctr">
                        <a:lnSpc>
                          <a:spcPts val="1600"/>
                        </a:lnSpc>
                        <a:spcAft>
                          <a:spcPts val="0"/>
                        </a:spcAft>
                      </a:pPr>
                      <a:r>
                        <a:rPr lang="en-US" sz="1400" b="1" kern="100" dirty="0">
                          <a:effectLst/>
                        </a:rPr>
                        <a:t>-94.250</a:t>
                      </a:r>
                      <a:endParaRPr lang="en-US" sz="20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ctr">
                        <a:lnSpc>
                          <a:spcPts val="1600"/>
                        </a:lnSpc>
                        <a:spcAft>
                          <a:spcPts val="0"/>
                        </a:spcAft>
                      </a:pPr>
                      <a:r>
                        <a:rPr lang="en-US" sz="1400" b="1" kern="100" dirty="0">
                          <a:effectLst/>
                        </a:rPr>
                        <a:t>79.529</a:t>
                      </a:r>
                      <a:endParaRPr lang="en-US" sz="20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ctr">
                        <a:lnSpc>
                          <a:spcPts val="1600"/>
                        </a:lnSpc>
                        <a:spcAft>
                          <a:spcPts val="0"/>
                        </a:spcAft>
                      </a:pPr>
                      <a:r>
                        <a:rPr lang="en-US" sz="1400" b="1" kern="100" dirty="0">
                          <a:effectLst/>
                        </a:rPr>
                        <a:t>39.765</a:t>
                      </a:r>
                      <a:endParaRPr lang="en-US" sz="20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ctr">
                        <a:lnSpc>
                          <a:spcPts val="1600"/>
                        </a:lnSpc>
                        <a:spcAft>
                          <a:spcPts val="0"/>
                        </a:spcAft>
                      </a:pPr>
                      <a:r>
                        <a:rPr lang="en-US" sz="1400" b="1" kern="100" dirty="0">
                          <a:effectLst/>
                        </a:rPr>
                        <a:t>-220.799</a:t>
                      </a:r>
                      <a:endParaRPr lang="en-US" sz="20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ctr">
                        <a:lnSpc>
                          <a:spcPts val="1600"/>
                        </a:lnSpc>
                        <a:spcAft>
                          <a:spcPts val="0"/>
                        </a:spcAft>
                      </a:pPr>
                      <a:r>
                        <a:rPr lang="en-US" sz="1400" b="1" kern="100" dirty="0">
                          <a:effectLst/>
                        </a:rPr>
                        <a:t>32.299</a:t>
                      </a:r>
                      <a:endParaRPr lang="en-US" sz="20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ctr">
                        <a:lnSpc>
                          <a:spcPts val="1600"/>
                        </a:lnSpc>
                        <a:spcAft>
                          <a:spcPts val="0"/>
                        </a:spcAft>
                      </a:pPr>
                      <a:r>
                        <a:rPr lang="en-US" sz="1400" b="1" kern="100">
                          <a:effectLst/>
                        </a:rPr>
                        <a:t>-2.370</a:t>
                      </a:r>
                      <a:endParaRPr lang="en-US" sz="20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ctr">
                        <a:lnSpc>
                          <a:spcPts val="1600"/>
                        </a:lnSpc>
                        <a:spcAft>
                          <a:spcPts val="0"/>
                        </a:spcAft>
                      </a:pPr>
                      <a:r>
                        <a:rPr lang="en-US" sz="1400" b="1" kern="100">
                          <a:effectLst/>
                        </a:rPr>
                        <a:t>3</a:t>
                      </a:r>
                      <a:endParaRPr lang="en-US" sz="20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ctr">
                        <a:lnSpc>
                          <a:spcPts val="1600"/>
                        </a:lnSpc>
                        <a:spcAft>
                          <a:spcPts val="0"/>
                        </a:spcAft>
                      </a:pPr>
                      <a:r>
                        <a:rPr lang="en-US" sz="1400" b="1" kern="100" dirty="0">
                          <a:effectLst/>
                        </a:rPr>
                        <a:t>.098</a:t>
                      </a:r>
                      <a:endParaRPr lang="en-US" sz="2000" b="1" kern="100" dirty="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3050484212"/>
                  </a:ext>
                </a:extLst>
              </a:tr>
              <a:tr h="532373">
                <a:tc>
                  <a:txBody>
                    <a:bodyPr/>
                    <a:lstStyle/>
                    <a:p>
                      <a:pPr algn="just">
                        <a:lnSpc>
                          <a:spcPct val="150000"/>
                        </a:lnSpc>
                        <a:spcAft>
                          <a:spcPts val="0"/>
                        </a:spcAft>
                      </a:pPr>
                      <a:r>
                        <a:rPr lang="en-US" sz="1000" kern="100">
                          <a:effectLst/>
                        </a:rPr>
                        <a:t>Pair 2</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1000" kern="100" dirty="0" err="1">
                          <a:effectLst/>
                        </a:rPr>
                        <a:t>SumofcomplexesNM</a:t>
                      </a:r>
                      <a:r>
                        <a:rPr lang="en-US" sz="1000" kern="100" dirty="0">
                          <a:effectLst/>
                        </a:rPr>
                        <a:t> - </a:t>
                      </a:r>
                      <a:r>
                        <a:rPr lang="en-US" sz="1000" kern="100" dirty="0" err="1">
                          <a:effectLst/>
                        </a:rPr>
                        <a:t>SumofcomplexesMetaphorical</a:t>
                      </a:r>
                      <a:endParaRPr lang="en-US" sz="12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ctr">
                        <a:lnSpc>
                          <a:spcPts val="1600"/>
                        </a:lnSpc>
                        <a:spcAft>
                          <a:spcPts val="0"/>
                        </a:spcAft>
                      </a:pPr>
                      <a:r>
                        <a:rPr lang="en-US" sz="1400" b="1" kern="100">
                          <a:effectLst/>
                        </a:rPr>
                        <a:t>-512.750</a:t>
                      </a:r>
                      <a:endParaRPr lang="en-US" sz="20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ctr">
                        <a:lnSpc>
                          <a:spcPts val="1600"/>
                        </a:lnSpc>
                        <a:spcAft>
                          <a:spcPts val="0"/>
                        </a:spcAft>
                      </a:pPr>
                      <a:r>
                        <a:rPr lang="en-US" sz="1400" b="1" kern="100">
                          <a:effectLst/>
                        </a:rPr>
                        <a:t>266.449</a:t>
                      </a:r>
                      <a:endParaRPr lang="en-US" sz="20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ctr">
                        <a:lnSpc>
                          <a:spcPts val="1600"/>
                        </a:lnSpc>
                        <a:spcAft>
                          <a:spcPts val="0"/>
                        </a:spcAft>
                      </a:pPr>
                      <a:r>
                        <a:rPr lang="en-US" sz="1400" b="1" kern="100" dirty="0">
                          <a:effectLst/>
                        </a:rPr>
                        <a:t>133.224</a:t>
                      </a:r>
                      <a:endParaRPr lang="en-US" sz="20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ctr">
                        <a:lnSpc>
                          <a:spcPts val="1600"/>
                        </a:lnSpc>
                        <a:spcAft>
                          <a:spcPts val="0"/>
                        </a:spcAft>
                      </a:pPr>
                      <a:r>
                        <a:rPr lang="en-US" sz="1400" b="1" kern="100">
                          <a:effectLst/>
                        </a:rPr>
                        <a:t>-936.729</a:t>
                      </a:r>
                      <a:endParaRPr lang="en-US" sz="20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ctr">
                        <a:lnSpc>
                          <a:spcPts val="1600"/>
                        </a:lnSpc>
                        <a:spcAft>
                          <a:spcPts val="0"/>
                        </a:spcAft>
                      </a:pPr>
                      <a:r>
                        <a:rPr lang="en-US" sz="1400" b="1" kern="100" dirty="0">
                          <a:effectLst/>
                        </a:rPr>
                        <a:t>-88.771</a:t>
                      </a:r>
                      <a:endParaRPr lang="en-US" sz="20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ctr">
                        <a:lnSpc>
                          <a:spcPts val="1600"/>
                        </a:lnSpc>
                        <a:spcAft>
                          <a:spcPts val="0"/>
                        </a:spcAft>
                      </a:pPr>
                      <a:r>
                        <a:rPr lang="en-US" sz="1400" b="1" kern="100" dirty="0">
                          <a:effectLst/>
                        </a:rPr>
                        <a:t>-3.849</a:t>
                      </a:r>
                      <a:endParaRPr lang="en-US" sz="20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ctr">
                        <a:lnSpc>
                          <a:spcPts val="1600"/>
                        </a:lnSpc>
                        <a:spcAft>
                          <a:spcPts val="0"/>
                        </a:spcAft>
                      </a:pPr>
                      <a:r>
                        <a:rPr lang="en-US" sz="1400" b="1" kern="100" dirty="0">
                          <a:effectLst/>
                        </a:rPr>
                        <a:t>3</a:t>
                      </a:r>
                      <a:endParaRPr lang="en-US" sz="20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ctr">
                        <a:lnSpc>
                          <a:spcPts val="1600"/>
                        </a:lnSpc>
                        <a:spcAft>
                          <a:spcPts val="0"/>
                        </a:spcAft>
                      </a:pPr>
                      <a:r>
                        <a:rPr lang="en-US" sz="1400" b="1" kern="100" dirty="0">
                          <a:solidFill>
                            <a:schemeClr val="accent1">
                              <a:lumMod val="60000"/>
                              <a:lumOff val="40000"/>
                            </a:schemeClr>
                          </a:solidFill>
                          <a:effectLst/>
                        </a:rPr>
                        <a:t>.031</a:t>
                      </a:r>
                      <a:endParaRPr lang="en-US" sz="2000" b="1" kern="100" dirty="0">
                        <a:solidFill>
                          <a:schemeClr val="accent1">
                            <a:lumMod val="60000"/>
                            <a:lumOff val="40000"/>
                          </a:schemeClr>
                        </a:solidFill>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603270329"/>
                  </a:ext>
                </a:extLst>
              </a:tr>
            </a:tbl>
          </a:graphicData>
        </a:graphic>
      </p:graphicFrame>
      <p:sp>
        <p:nvSpPr>
          <p:cNvPr id="11" name="Rectangle 4">
            <a:extLst>
              <a:ext uri="{FF2B5EF4-FFF2-40B4-BE49-F238E27FC236}">
                <a16:creationId xmlns:a16="http://schemas.microsoft.com/office/drawing/2014/main" id="{E47E8EA8-40B7-4406-B0A7-174ADB5EB58A}"/>
              </a:ext>
            </a:extLst>
          </p:cNvPr>
          <p:cNvSpPr>
            <a:spLocks noChangeArrowheads="1"/>
          </p:cNvSpPr>
          <p:nvPr/>
        </p:nvSpPr>
        <p:spPr bwMode="auto">
          <a:xfrm>
            <a:off x="2393950" y="3140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4" name="Table 13">
            <a:extLst>
              <a:ext uri="{FF2B5EF4-FFF2-40B4-BE49-F238E27FC236}">
                <a16:creationId xmlns:a16="http://schemas.microsoft.com/office/drawing/2014/main" id="{1371C46C-8116-48DB-BE9A-6C0E71297D62}"/>
              </a:ext>
            </a:extLst>
          </p:cNvPr>
          <p:cNvGraphicFramePr>
            <a:graphicFrameLocks noGrp="1"/>
          </p:cNvGraphicFramePr>
          <p:nvPr>
            <p:extLst>
              <p:ext uri="{D42A27DB-BD31-4B8C-83A1-F6EECF244321}">
                <p14:modId xmlns:p14="http://schemas.microsoft.com/office/powerpoint/2010/main" val="3647549795"/>
              </p:ext>
            </p:extLst>
          </p:nvPr>
        </p:nvGraphicFramePr>
        <p:xfrm>
          <a:off x="566053" y="4078176"/>
          <a:ext cx="9714020" cy="2674286"/>
        </p:xfrm>
        <a:graphic>
          <a:graphicData uri="http://schemas.openxmlformats.org/drawingml/2006/table">
            <a:tbl>
              <a:tblPr>
                <a:tableStyleId>{5C22544A-7EE6-4342-B048-85BDC9FD1C3A}</a:tableStyleId>
              </a:tblPr>
              <a:tblGrid>
                <a:gridCol w="607919">
                  <a:extLst>
                    <a:ext uri="{9D8B030D-6E8A-4147-A177-3AD203B41FA5}">
                      <a16:colId xmlns:a16="http://schemas.microsoft.com/office/drawing/2014/main" val="569452761"/>
                    </a:ext>
                  </a:extLst>
                </a:gridCol>
                <a:gridCol w="2197858">
                  <a:extLst>
                    <a:ext uri="{9D8B030D-6E8A-4147-A177-3AD203B41FA5}">
                      <a16:colId xmlns:a16="http://schemas.microsoft.com/office/drawing/2014/main" val="3715448004"/>
                    </a:ext>
                  </a:extLst>
                </a:gridCol>
                <a:gridCol w="958639">
                  <a:extLst>
                    <a:ext uri="{9D8B030D-6E8A-4147-A177-3AD203B41FA5}">
                      <a16:colId xmlns:a16="http://schemas.microsoft.com/office/drawing/2014/main" val="2288798393"/>
                    </a:ext>
                  </a:extLst>
                </a:gridCol>
                <a:gridCol w="876804">
                  <a:extLst>
                    <a:ext uri="{9D8B030D-6E8A-4147-A177-3AD203B41FA5}">
                      <a16:colId xmlns:a16="http://schemas.microsoft.com/office/drawing/2014/main" val="4069770184"/>
                    </a:ext>
                  </a:extLst>
                </a:gridCol>
                <a:gridCol w="970330">
                  <a:extLst>
                    <a:ext uri="{9D8B030D-6E8A-4147-A177-3AD203B41FA5}">
                      <a16:colId xmlns:a16="http://schemas.microsoft.com/office/drawing/2014/main" val="2500899893"/>
                    </a:ext>
                  </a:extLst>
                </a:gridCol>
                <a:gridCol w="1052165">
                  <a:extLst>
                    <a:ext uri="{9D8B030D-6E8A-4147-A177-3AD203B41FA5}">
                      <a16:colId xmlns:a16="http://schemas.microsoft.com/office/drawing/2014/main" val="1859757381"/>
                    </a:ext>
                  </a:extLst>
                </a:gridCol>
                <a:gridCol w="958639">
                  <a:extLst>
                    <a:ext uri="{9D8B030D-6E8A-4147-A177-3AD203B41FA5}">
                      <a16:colId xmlns:a16="http://schemas.microsoft.com/office/drawing/2014/main" val="1651608969"/>
                    </a:ext>
                  </a:extLst>
                </a:gridCol>
                <a:gridCol w="789124">
                  <a:extLst>
                    <a:ext uri="{9D8B030D-6E8A-4147-A177-3AD203B41FA5}">
                      <a16:colId xmlns:a16="http://schemas.microsoft.com/office/drawing/2014/main" val="3812205615"/>
                    </a:ext>
                  </a:extLst>
                </a:gridCol>
                <a:gridCol w="607919">
                  <a:extLst>
                    <a:ext uri="{9D8B030D-6E8A-4147-A177-3AD203B41FA5}">
                      <a16:colId xmlns:a16="http://schemas.microsoft.com/office/drawing/2014/main" val="2023555255"/>
                    </a:ext>
                  </a:extLst>
                </a:gridCol>
                <a:gridCol w="694623">
                  <a:extLst>
                    <a:ext uri="{9D8B030D-6E8A-4147-A177-3AD203B41FA5}">
                      <a16:colId xmlns:a16="http://schemas.microsoft.com/office/drawing/2014/main" val="338838263"/>
                    </a:ext>
                  </a:extLst>
                </a:gridCol>
              </a:tblGrid>
              <a:tr h="482084">
                <a:tc>
                  <a:txBody>
                    <a:bodyPr/>
                    <a:lstStyle/>
                    <a:p>
                      <a:pPr algn="just">
                        <a:lnSpc>
                          <a:spcPct val="150000"/>
                        </a:lnSpc>
                        <a:spcAft>
                          <a:spcPts val="0"/>
                        </a:spcAft>
                      </a:pPr>
                      <a:r>
                        <a:rPr lang="en-US" sz="900" kern="100" dirty="0">
                          <a:effectLst/>
                        </a:rPr>
                        <a:t> </a:t>
                      </a:r>
                      <a:endParaRPr lang="en-US" sz="12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900" kern="100" dirty="0">
                          <a:effectLst/>
                        </a:rPr>
                        <a:t> </a:t>
                      </a:r>
                      <a:r>
                        <a:rPr lang="en-US" sz="2000" b="1" kern="100" dirty="0">
                          <a:effectLst/>
                        </a:rPr>
                        <a:t>T-test </a:t>
                      </a:r>
                    </a:p>
                    <a:p>
                      <a:pPr algn="just">
                        <a:lnSpc>
                          <a:spcPct val="150000"/>
                        </a:lnSpc>
                        <a:spcAft>
                          <a:spcPts val="0"/>
                        </a:spcAft>
                      </a:pPr>
                      <a:r>
                        <a:rPr lang="en-US" sz="2000" b="1" kern="100" dirty="0">
                          <a:effectLst/>
                        </a:rPr>
                        <a:t>English</a:t>
                      </a:r>
                      <a:endParaRPr lang="en-US" sz="12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900" kern="100" dirty="0">
                          <a:effectLst/>
                        </a:rPr>
                        <a:t>Mean</a:t>
                      </a:r>
                      <a:endParaRPr lang="en-US" sz="12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900" kern="100">
                          <a:effectLst/>
                        </a:rPr>
                        <a:t>SD</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900" kern="100">
                          <a:effectLst/>
                        </a:rPr>
                        <a:t>Std. Error Mean</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900" kern="100">
                          <a:effectLst/>
                        </a:rPr>
                        <a:t>95% Lower</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900" kern="100">
                          <a:effectLst/>
                        </a:rPr>
                        <a:t>95% Upper</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900" kern="100">
                          <a:effectLst/>
                        </a:rPr>
                        <a:t>t</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900" kern="100">
                          <a:effectLst/>
                        </a:rPr>
                        <a:t>df</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lnSpc>
                          <a:spcPct val="150000"/>
                        </a:lnSpc>
                        <a:spcAft>
                          <a:spcPts val="0"/>
                        </a:spcAft>
                      </a:pPr>
                      <a:r>
                        <a:rPr lang="en-US" sz="900" kern="100">
                          <a:effectLst/>
                        </a:rPr>
                        <a:t>P value</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2944987608"/>
                  </a:ext>
                </a:extLst>
              </a:tr>
              <a:tr h="873942">
                <a:tc>
                  <a:txBody>
                    <a:bodyPr/>
                    <a:lstStyle/>
                    <a:p>
                      <a:pPr algn="just">
                        <a:lnSpc>
                          <a:spcPct val="150000"/>
                        </a:lnSpc>
                        <a:spcAft>
                          <a:spcPts val="0"/>
                        </a:spcAft>
                      </a:pPr>
                      <a:r>
                        <a:rPr lang="en-US" sz="900" kern="100">
                          <a:effectLst/>
                        </a:rPr>
                        <a:t>Pair 1</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900" kern="100" dirty="0" err="1">
                          <a:effectLst/>
                        </a:rPr>
                        <a:t>UniqueNonmetaphorical</a:t>
                      </a:r>
                      <a:r>
                        <a:rPr lang="en-US" sz="900" kern="100" dirty="0">
                          <a:effectLst/>
                        </a:rPr>
                        <a:t> - </a:t>
                      </a:r>
                      <a:r>
                        <a:rPr lang="en-US" sz="900" kern="100" dirty="0" err="1">
                          <a:effectLst/>
                        </a:rPr>
                        <a:t>UniqueMetaphorical</a:t>
                      </a:r>
                      <a:endParaRPr lang="en-US" sz="1200"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r">
                        <a:lnSpc>
                          <a:spcPts val="1600"/>
                        </a:lnSpc>
                        <a:spcAft>
                          <a:spcPts val="0"/>
                        </a:spcAft>
                      </a:pPr>
                      <a:r>
                        <a:rPr lang="en-US" sz="1400" b="1" kern="100" dirty="0">
                          <a:effectLst/>
                        </a:rPr>
                        <a:t>-185.000</a:t>
                      </a:r>
                      <a:endParaRPr lang="en-US" sz="24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r">
                        <a:lnSpc>
                          <a:spcPts val="1600"/>
                        </a:lnSpc>
                        <a:spcAft>
                          <a:spcPts val="0"/>
                        </a:spcAft>
                      </a:pPr>
                      <a:r>
                        <a:rPr lang="en-US" sz="1400" b="1" kern="100" dirty="0">
                          <a:effectLst/>
                        </a:rPr>
                        <a:t>95.948</a:t>
                      </a:r>
                      <a:endParaRPr lang="en-US" sz="24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r">
                        <a:lnSpc>
                          <a:spcPts val="1600"/>
                        </a:lnSpc>
                        <a:spcAft>
                          <a:spcPts val="0"/>
                        </a:spcAft>
                      </a:pPr>
                      <a:r>
                        <a:rPr lang="en-US" sz="1400" b="1" kern="100" dirty="0">
                          <a:effectLst/>
                        </a:rPr>
                        <a:t>47.974</a:t>
                      </a:r>
                      <a:endParaRPr lang="en-US" sz="24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r">
                        <a:lnSpc>
                          <a:spcPts val="1600"/>
                        </a:lnSpc>
                        <a:spcAft>
                          <a:spcPts val="0"/>
                        </a:spcAft>
                      </a:pPr>
                      <a:r>
                        <a:rPr lang="en-US" sz="1400" b="1" kern="100" dirty="0">
                          <a:effectLst/>
                        </a:rPr>
                        <a:t>-337.675</a:t>
                      </a:r>
                      <a:endParaRPr lang="en-US" sz="24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r">
                        <a:lnSpc>
                          <a:spcPts val="1600"/>
                        </a:lnSpc>
                        <a:spcAft>
                          <a:spcPts val="0"/>
                        </a:spcAft>
                      </a:pPr>
                      <a:r>
                        <a:rPr lang="en-US" sz="1400" b="1" kern="100" dirty="0">
                          <a:effectLst/>
                        </a:rPr>
                        <a:t>-32.325</a:t>
                      </a:r>
                      <a:endParaRPr lang="en-US" sz="24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r">
                        <a:lnSpc>
                          <a:spcPts val="1600"/>
                        </a:lnSpc>
                        <a:spcAft>
                          <a:spcPts val="0"/>
                        </a:spcAft>
                      </a:pPr>
                      <a:r>
                        <a:rPr lang="en-US" sz="1400" b="1" kern="100">
                          <a:effectLst/>
                        </a:rPr>
                        <a:t>-3.856</a:t>
                      </a:r>
                      <a:endParaRPr lang="en-US" sz="24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r">
                        <a:lnSpc>
                          <a:spcPts val="1600"/>
                        </a:lnSpc>
                        <a:spcAft>
                          <a:spcPts val="0"/>
                        </a:spcAft>
                      </a:pPr>
                      <a:r>
                        <a:rPr lang="en-US" sz="1400" b="1" kern="100" dirty="0">
                          <a:effectLst/>
                        </a:rPr>
                        <a:t>3</a:t>
                      </a:r>
                      <a:endParaRPr lang="en-US" sz="24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r">
                        <a:lnSpc>
                          <a:spcPts val="1600"/>
                        </a:lnSpc>
                        <a:spcAft>
                          <a:spcPts val="0"/>
                        </a:spcAft>
                      </a:pPr>
                      <a:r>
                        <a:rPr lang="en-US" sz="1400" b="1" kern="100" dirty="0">
                          <a:solidFill>
                            <a:schemeClr val="accent1">
                              <a:lumMod val="60000"/>
                              <a:lumOff val="40000"/>
                            </a:schemeClr>
                          </a:solidFill>
                          <a:effectLst/>
                        </a:rPr>
                        <a:t>.031</a:t>
                      </a:r>
                      <a:endParaRPr lang="en-US" sz="2400" b="1" kern="100" dirty="0">
                        <a:solidFill>
                          <a:schemeClr val="accent1">
                            <a:lumMod val="60000"/>
                            <a:lumOff val="40000"/>
                          </a:schemeClr>
                        </a:solidFill>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1891380777"/>
                  </a:ext>
                </a:extLst>
              </a:tr>
              <a:tr h="873942">
                <a:tc>
                  <a:txBody>
                    <a:bodyPr/>
                    <a:lstStyle/>
                    <a:p>
                      <a:pPr algn="just">
                        <a:lnSpc>
                          <a:spcPct val="150000"/>
                        </a:lnSpc>
                        <a:spcAft>
                          <a:spcPts val="0"/>
                        </a:spcAft>
                      </a:pPr>
                      <a:r>
                        <a:rPr lang="en-US" sz="900" kern="100">
                          <a:effectLst/>
                        </a:rPr>
                        <a:t>Pair 2</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lnSpc>
                          <a:spcPct val="150000"/>
                        </a:lnSpc>
                        <a:spcAft>
                          <a:spcPts val="0"/>
                        </a:spcAft>
                      </a:pPr>
                      <a:r>
                        <a:rPr lang="en-US" sz="900" kern="100">
                          <a:effectLst/>
                        </a:rPr>
                        <a:t>SumofcomplexesNM - SumofcomplexesMetaphorical</a:t>
                      </a:r>
                      <a:endParaRPr lang="en-US" sz="1200"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r">
                        <a:lnSpc>
                          <a:spcPts val="1600"/>
                        </a:lnSpc>
                        <a:spcAft>
                          <a:spcPts val="0"/>
                        </a:spcAft>
                      </a:pPr>
                      <a:r>
                        <a:rPr lang="en-US" sz="1400" b="1" kern="100">
                          <a:effectLst/>
                        </a:rPr>
                        <a:t>-704.500</a:t>
                      </a:r>
                      <a:endParaRPr lang="en-US" sz="24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r">
                        <a:lnSpc>
                          <a:spcPts val="1600"/>
                        </a:lnSpc>
                        <a:spcAft>
                          <a:spcPts val="0"/>
                        </a:spcAft>
                      </a:pPr>
                      <a:r>
                        <a:rPr lang="en-US" sz="1400" b="1" kern="100">
                          <a:effectLst/>
                        </a:rPr>
                        <a:t>312.408</a:t>
                      </a:r>
                      <a:endParaRPr lang="en-US" sz="24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r">
                        <a:lnSpc>
                          <a:spcPts val="1600"/>
                        </a:lnSpc>
                        <a:spcAft>
                          <a:spcPts val="0"/>
                        </a:spcAft>
                      </a:pPr>
                      <a:r>
                        <a:rPr lang="en-US" sz="1400" b="1" kern="100">
                          <a:effectLst/>
                        </a:rPr>
                        <a:t>156.204</a:t>
                      </a:r>
                      <a:endParaRPr lang="en-US" sz="24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r">
                        <a:lnSpc>
                          <a:spcPts val="1600"/>
                        </a:lnSpc>
                        <a:spcAft>
                          <a:spcPts val="0"/>
                        </a:spcAft>
                      </a:pPr>
                      <a:r>
                        <a:rPr lang="en-US" sz="1400" b="1" kern="100">
                          <a:effectLst/>
                        </a:rPr>
                        <a:t>-1201.611</a:t>
                      </a:r>
                      <a:endParaRPr lang="en-US" sz="24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r">
                        <a:lnSpc>
                          <a:spcPts val="1600"/>
                        </a:lnSpc>
                        <a:spcAft>
                          <a:spcPts val="0"/>
                        </a:spcAft>
                      </a:pPr>
                      <a:r>
                        <a:rPr lang="en-US" sz="1400" b="1" kern="100">
                          <a:effectLst/>
                        </a:rPr>
                        <a:t>-207.389</a:t>
                      </a:r>
                      <a:endParaRPr lang="en-US" sz="2400" b="1" kern="10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r">
                        <a:lnSpc>
                          <a:spcPts val="1600"/>
                        </a:lnSpc>
                        <a:spcAft>
                          <a:spcPts val="0"/>
                        </a:spcAft>
                      </a:pPr>
                      <a:r>
                        <a:rPr lang="en-US" sz="1400" b="1" kern="100" dirty="0">
                          <a:effectLst/>
                        </a:rPr>
                        <a:t>-4.510</a:t>
                      </a:r>
                      <a:endParaRPr lang="en-US" sz="24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r">
                        <a:lnSpc>
                          <a:spcPts val="1600"/>
                        </a:lnSpc>
                        <a:spcAft>
                          <a:spcPts val="0"/>
                        </a:spcAft>
                      </a:pPr>
                      <a:r>
                        <a:rPr lang="en-US" sz="1400" b="1" kern="100" dirty="0">
                          <a:effectLst/>
                        </a:rPr>
                        <a:t>3</a:t>
                      </a:r>
                      <a:endParaRPr lang="en-US" sz="2400" b="1" kern="10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marL="38100" marR="38100" algn="r">
                        <a:lnSpc>
                          <a:spcPts val="1600"/>
                        </a:lnSpc>
                        <a:spcAft>
                          <a:spcPts val="0"/>
                        </a:spcAft>
                      </a:pPr>
                      <a:r>
                        <a:rPr lang="en-US" sz="1400" b="1" kern="100" dirty="0">
                          <a:solidFill>
                            <a:schemeClr val="accent1">
                              <a:lumMod val="60000"/>
                              <a:lumOff val="40000"/>
                            </a:schemeClr>
                          </a:solidFill>
                          <a:effectLst/>
                        </a:rPr>
                        <a:t>.020</a:t>
                      </a:r>
                      <a:endParaRPr lang="en-US" sz="2400" b="1" kern="100" dirty="0">
                        <a:solidFill>
                          <a:schemeClr val="accent1">
                            <a:lumMod val="60000"/>
                            <a:lumOff val="40000"/>
                          </a:schemeClr>
                        </a:solidFill>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2952262233"/>
                  </a:ext>
                </a:extLst>
              </a:tr>
            </a:tbl>
          </a:graphicData>
        </a:graphic>
      </p:graphicFrame>
      <p:sp>
        <p:nvSpPr>
          <p:cNvPr id="15" name="Rectangle 7">
            <a:extLst>
              <a:ext uri="{FF2B5EF4-FFF2-40B4-BE49-F238E27FC236}">
                <a16:creationId xmlns:a16="http://schemas.microsoft.com/office/drawing/2014/main" id="{9E23E076-4297-4F28-BFF7-D4B69FA13C66}"/>
              </a:ext>
            </a:extLst>
          </p:cNvPr>
          <p:cNvSpPr>
            <a:spLocks noChangeArrowheads="1"/>
          </p:cNvSpPr>
          <p:nvPr/>
        </p:nvSpPr>
        <p:spPr bwMode="auto">
          <a:xfrm>
            <a:off x="722447" y="3820291"/>
            <a:ext cx="155350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5919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3. Research results</a:t>
            </a:r>
            <a:endParaRPr lang="en-US" b="1" dirty="0"/>
          </a:p>
        </p:txBody>
      </p:sp>
      <p:sp>
        <p:nvSpPr>
          <p:cNvPr id="6" name="Content Placeholder 5">
            <a:extLst>
              <a:ext uri="{FF2B5EF4-FFF2-40B4-BE49-F238E27FC236}">
                <a16:creationId xmlns:a16="http://schemas.microsoft.com/office/drawing/2014/main" id="{D4454CEE-2AEE-415C-91A1-AB41E0535DC5}"/>
              </a:ext>
            </a:extLst>
          </p:cNvPr>
          <p:cNvSpPr>
            <a:spLocks noGrp="1"/>
          </p:cNvSpPr>
          <p:nvPr>
            <p:ph idx="1"/>
          </p:nvPr>
        </p:nvSpPr>
        <p:spPr>
          <a:xfrm>
            <a:off x="378691" y="1129553"/>
            <a:ext cx="10501233" cy="5548336"/>
          </a:xfrm>
        </p:spPr>
        <p:txBody>
          <a:bodyPr/>
          <a:lstStyle/>
          <a:p>
            <a:r>
              <a:rPr lang="en-US" b="1" dirty="0"/>
              <a:t>How do the Serbian and English </a:t>
            </a:r>
            <a:r>
              <a:rPr lang="sr-Latn-RS" b="1" dirty="0"/>
              <a:t>sub-</a:t>
            </a:r>
            <a:r>
              <a:rPr lang="en-US" b="1" dirty="0"/>
              <a:t>corpora compare when it comes to </a:t>
            </a:r>
            <a:r>
              <a:rPr lang="en-US" b="1" u="sng" dirty="0"/>
              <a:t>SCALARITY of IS</a:t>
            </a:r>
            <a:r>
              <a:rPr lang="en-US" b="1" dirty="0"/>
              <a:t>? </a:t>
            </a:r>
            <a:r>
              <a:rPr lang="sr-Latn-RS" b="1" dirty="0"/>
              <a:t>  </a:t>
            </a:r>
            <a:r>
              <a:rPr lang="en-US" b="1" dirty="0"/>
              <a:t>How do they employ their resources? More intense schematic manifestation vs the less intense.</a:t>
            </a:r>
          </a:p>
          <a:p>
            <a:endParaRPr lang="en-US" dirty="0"/>
          </a:p>
        </p:txBody>
      </p:sp>
      <p:sp>
        <p:nvSpPr>
          <p:cNvPr id="11" name="Rectangle 4">
            <a:extLst>
              <a:ext uri="{FF2B5EF4-FFF2-40B4-BE49-F238E27FC236}">
                <a16:creationId xmlns:a16="http://schemas.microsoft.com/office/drawing/2014/main" id="{E47E8EA8-40B7-4406-B0A7-174ADB5EB58A}"/>
              </a:ext>
            </a:extLst>
          </p:cNvPr>
          <p:cNvSpPr>
            <a:spLocks noChangeArrowheads="1"/>
          </p:cNvSpPr>
          <p:nvPr/>
        </p:nvSpPr>
        <p:spPr bwMode="auto">
          <a:xfrm>
            <a:off x="2393950" y="3140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7">
            <a:extLst>
              <a:ext uri="{FF2B5EF4-FFF2-40B4-BE49-F238E27FC236}">
                <a16:creationId xmlns:a16="http://schemas.microsoft.com/office/drawing/2014/main" id="{9E23E076-4297-4F28-BFF7-D4B69FA13C66}"/>
              </a:ext>
            </a:extLst>
          </p:cNvPr>
          <p:cNvSpPr>
            <a:spLocks noChangeArrowheads="1"/>
          </p:cNvSpPr>
          <p:nvPr/>
        </p:nvSpPr>
        <p:spPr bwMode="auto">
          <a:xfrm>
            <a:off x="722447" y="3820291"/>
            <a:ext cx="155350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92445B87-3998-421E-A3F6-B456F3A8F995}"/>
              </a:ext>
            </a:extLst>
          </p:cNvPr>
          <p:cNvSpPr/>
          <p:nvPr/>
        </p:nvSpPr>
        <p:spPr>
          <a:xfrm>
            <a:off x="2034651" y="2485126"/>
            <a:ext cx="447291" cy="8349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7EE713B-14CF-4D48-9E5F-349E7686DDD7}"/>
              </a:ext>
            </a:extLst>
          </p:cNvPr>
          <p:cNvPicPr>
            <a:picLocks noChangeAspect="1"/>
          </p:cNvPicPr>
          <p:nvPr/>
        </p:nvPicPr>
        <p:blipFill>
          <a:blip r:embed="rId2"/>
          <a:stretch>
            <a:fillRect/>
          </a:stretch>
        </p:blipFill>
        <p:spPr>
          <a:xfrm>
            <a:off x="643095" y="2023651"/>
            <a:ext cx="9514254" cy="4576166"/>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44837811-28CA-441E-8639-1A34129D3172}"/>
                  </a:ext>
                </a:extLst>
              </p14:cNvPr>
              <p14:cNvContentPartPr/>
              <p14:nvPr/>
            </p14:nvContentPartPr>
            <p14:xfrm>
              <a:off x="2678556" y="2863135"/>
              <a:ext cx="101880" cy="278640"/>
            </p14:xfrm>
          </p:contentPart>
        </mc:Choice>
        <mc:Fallback xmlns="">
          <p:pic>
            <p:nvPicPr>
              <p:cNvPr id="7" name="Ink 6">
                <a:extLst>
                  <a:ext uri="{FF2B5EF4-FFF2-40B4-BE49-F238E27FC236}">
                    <a16:creationId xmlns:a16="http://schemas.microsoft.com/office/drawing/2014/main" id="{44837811-28CA-441E-8639-1A34129D3172}"/>
                  </a:ext>
                </a:extLst>
              </p:cNvPr>
              <p:cNvPicPr/>
              <p:nvPr/>
            </p:nvPicPr>
            <p:blipFill>
              <a:blip r:embed="rId4"/>
              <a:stretch>
                <a:fillRect/>
              </a:stretch>
            </p:blipFill>
            <p:spPr>
              <a:xfrm>
                <a:off x="2672436" y="2857015"/>
                <a:ext cx="114120" cy="290880"/>
              </a:xfrm>
              <a:prstGeom prst="rect">
                <a:avLst/>
              </a:prstGeom>
            </p:spPr>
          </p:pic>
        </mc:Fallback>
      </mc:AlternateContent>
    </p:spTree>
    <p:extLst>
      <p:ext uri="{BB962C8B-B14F-4D97-AF65-F5344CB8AC3E}">
        <p14:creationId xmlns:p14="http://schemas.microsoft.com/office/powerpoint/2010/main" val="3582073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3. Research results</a:t>
            </a:r>
            <a:endParaRPr lang="en-US" b="1" dirty="0"/>
          </a:p>
        </p:txBody>
      </p:sp>
      <p:sp>
        <p:nvSpPr>
          <p:cNvPr id="6" name="Content Placeholder 5">
            <a:extLst>
              <a:ext uri="{FF2B5EF4-FFF2-40B4-BE49-F238E27FC236}">
                <a16:creationId xmlns:a16="http://schemas.microsoft.com/office/drawing/2014/main" id="{D4454CEE-2AEE-415C-91A1-AB41E0535DC5}"/>
              </a:ext>
            </a:extLst>
          </p:cNvPr>
          <p:cNvSpPr>
            <a:spLocks noGrp="1"/>
          </p:cNvSpPr>
          <p:nvPr>
            <p:ph idx="1"/>
          </p:nvPr>
        </p:nvSpPr>
        <p:spPr>
          <a:xfrm>
            <a:off x="378691" y="851647"/>
            <a:ext cx="10501233" cy="5826242"/>
          </a:xfrm>
        </p:spPr>
        <p:txBody>
          <a:bodyPr/>
          <a:lstStyle/>
          <a:p>
            <a:r>
              <a:rPr lang="en-US" sz="2000" b="1" dirty="0"/>
              <a:t>How do the Serbian and English </a:t>
            </a:r>
            <a:r>
              <a:rPr lang="sr-Latn-RS" sz="2000" b="1" dirty="0"/>
              <a:t>sub-</a:t>
            </a:r>
            <a:r>
              <a:rPr lang="en-US" sz="2000" b="1" dirty="0"/>
              <a:t>corpora compare when it comes to scalarity of IS </a:t>
            </a:r>
            <a:r>
              <a:rPr lang="en-US" sz="2000" b="1" u="sng" dirty="0"/>
              <a:t>in relation to the TOPIC</a:t>
            </a:r>
            <a:r>
              <a:rPr lang="en-US" sz="2000" b="1" dirty="0"/>
              <a:t>? More intense schematic manifestation vs the less intense.</a:t>
            </a:r>
          </a:p>
          <a:p>
            <a:endParaRPr lang="en-US" dirty="0"/>
          </a:p>
        </p:txBody>
      </p:sp>
      <p:sp>
        <p:nvSpPr>
          <p:cNvPr id="15" name="Rectangle 7">
            <a:extLst>
              <a:ext uri="{FF2B5EF4-FFF2-40B4-BE49-F238E27FC236}">
                <a16:creationId xmlns:a16="http://schemas.microsoft.com/office/drawing/2014/main" id="{9E23E076-4297-4F28-BFF7-D4B69FA13C66}"/>
              </a:ext>
            </a:extLst>
          </p:cNvPr>
          <p:cNvSpPr>
            <a:spLocks noChangeArrowheads="1"/>
          </p:cNvSpPr>
          <p:nvPr/>
        </p:nvSpPr>
        <p:spPr bwMode="auto">
          <a:xfrm>
            <a:off x="722447" y="3820291"/>
            <a:ext cx="155350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6154EA51-54FF-476B-8C25-D904096FAD97}"/>
              </a:ext>
            </a:extLst>
          </p:cNvPr>
          <p:cNvPicPr>
            <a:picLocks noChangeAspect="1"/>
          </p:cNvPicPr>
          <p:nvPr/>
        </p:nvPicPr>
        <p:blipFill>
          <a:blip r:embed="rId2"/>
          <a:stretch>
            <a:fillRect/>
          </a:stretch>
        </p:blipFill>
        <p:spPr>
          <a:xfrm>
            <a:off x="1792971" y="1769381"/>
            <a:ext cx="6913266" cy="5088619"/>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2149153-59F5-4704-873D-01D6EA945A33}"/>
                  </a:ext>
                </a:extLst>
              </p14:cNvPr>
              <p14:cNvContentPartPr/>
              <p14:nvPr/>
            </p14:nvContentPartPr>
            <p14:xfrm>
              <a:off x="3371196" y="6206815"/>
              <a:ext cx="259200" cy="286920"/>
            </p14:xfrm>
          </p:contentPart>
        </mc:Choice>
        <mc:Fallback xmlns="">
          <p:pic>
            <p:nvPicPr>
              <p:cNvPr id="8" name="Ink 7">
                <a:extLst>
                  <a:ext uri="{FF2B5EF4-FFF2-40B4-BE49-F238E27FC236}">
                    <a16:creationId xmlns:a16="http://schemas.microsoft.com/office/drawing/2014/main" id="{02149153-59F5-4704-873D-01D6EA945A33}"/>
                  </a:ext>
                </a:extLst>
              </p:cNvPr>
              <p:cNvPicPr/>
              <p:nvPr/>
            </p:nvPicPr>
            <p:blipFill>
              <a:blip r:embed="rId6"/>
              <a:stretch>
                <a:fillRect/>
              </a:stretch>
            </p:blipFill>
            <p:spPr>
              <a:xfrm>
                <a:off x="3362196" y="6197815"/>
                <a:ext cx="2768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19B752BD-E3B3-4FFD-9596-E37ECD3B1F27}"/>
                  </a:ext>
                </a:extLst>
              </p14:cNvPr>
              <p14:cNvContentPartPr/>
              <p14:nvPr/>
            </p14:nvContentPartPr>
            <p14:xfrm>
              <a:off x="3325116" y="4719655"/>
              <a:ext cx="379080" cy="406800"/>
            </p14:xfrm>
          </p:contentPart>
        </mc:Choice>
        <mc:Fallback xmlns="">
          <p:pic>
            <p:nvPicPr>
              <p:cNvPr id="9" name="Ink 8">
                <a:extLst>
                  <a:ext uri="{FF2B5EF4-FFF2-40B4-BE49-F238E27FC236}">
                    <a16:creationId xmlns:a16="http://schemas.microsoft.com/office/drawing/2014/main" id="{19B752BD-E3B3-4FFD-9596-E37ECD3B1F27}"/>
                  </a:ext>
                </a:extLst>
              </p:cNvPr>
              <p:cNvPicPr/>
              <p:nvPr/>
            </p:nvPicPr>
            <p:blipFill>
              <a:blip r:embed="rId8"/>
              <a:stretch>
                <a:fillRect/>
              </a:stretch>
            </p:blipFill>
            <p:spPr>
              <a:xfrm>
                <a:off x="3318996" y="4713535"/>
                <a:ext cx="391320" cy="419040"/>
              </a:xfrm>
              <a:prstGeom prst="rect">
                <a:avLst/>
              </a:prstGeom>
            </p:spPr>
          </p:pic>
        </mc:Fallback>
      </mc:AlternateContent>
    </p:spTree>
    <p:extLst>
      <p:ext uri="{BB962C8B-B14F-4D97-AF65-F5344CB8AC3E}">
        <p14:creationId xmlns:p14="http://schemas.microsoft.com/office/powerpoint/2010/main" val="3078048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3. Research results</a:t>
            </a:r>
            <a:endParaRPr lang="en-US" b="1" dirty="0"/>
          </a:p>
        </p:txBody>
      </p:sp>
      <p:sp>
        <p:nvSpPr>
          <p:cNvPr id="6" name="Content Placeholder 5">
            <a:extLst>
              <a:ext uri="{FF2B5EF4-FFF2-40B4-BE49-F238E27FC236}">
                <a16:creationId xmlns:a16="http://schemas.microsoft.com/office/drawing/2014/main" id="{D4454CEE-2AEE-415C-91A1-AB41E0535DC5}"/>
              </a:ext>
            </a:extLst>
          </p:cNvPr>
          <p:cNvSpPr>
            <a:spLocks noGrp="1"/>
          </p:cNvSpPr>
          <p:nvPr>
            <p:ph idx="1"/>
          </p:nvPr>
        </p:nvSpPr>
        <p:spPr>
          <a:xfrm>
            <a:off x="378691" y="851648"/>
            <a:ext cx="10501233" cy="5826242"/>
          </a:xfrm>
        </p:spPr>
        <p:txBody>
          <a:bodyPr/>
          <a:lstStyle/>
          <a:p>
            <a:r>
              <a:rPr lang="en-US" sz="2000" b="1" dirty="0"/>
              <a:t>How do the Serbian and English corpora compare when it comes to scalarity of IS </a:t>
            </a:r>
            <a:r>
              <a:rPr lang="en-US" sz="2000" b="1" u="sng" dirty="0"/>
              <a:t>in relation to the TOPIC</a:t>
            </a:r>
            <a:r>
              <a:rPr lang="en-US" sz="2000" b="1" dirty="0"/>
              <a:t>? More intense schematic manifestation vs the less intense.</a:t>
            </a:r>
          </a:p>
          <a:p>
            <a:endParaRPr lang="en-US" dirty="0"/>
          </a:p>
        </p:txBody>
      </p:sp>
      <p:sp>
        <p:nvSpPr>
          <p:cNvPr id="15" name="Rectangle 7">
            <a:extLst>
              <a:ext uri="{FF2B5EF4-FFF2-40B4-BE49-F238E27FC236}">
                <a16:creationId xmlns:a16="http://schemas.microsoft.com/office/drawing/2014/main" id="{9E23E076-4297-4F28-BFF7-D4B69FA13C66}"/>
              </a:ext>
            </a:extLst>
          </p:cNvPr>
          <p:cNvSpPr>
            <a:spLocks noChangeArrowheads="1"/>
          </p:cNvSpPr>
          <p:nvPr/>
        </p:nvSpPr>
        <p:spPr bwMode="auto">
          <a:xfrm>
            <a:off x="722447" y="3820291"/>
            <a:ext cx="155350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837402A5-97C0-48B5-B8AB-60F02B843097}"/>
              </a:ext>
            </a:extLst>
          </p:cNvPr>
          <p:cNvPicPr>
            <a:picLocks noChangeAspect="1"/>
          </p:cNvPicPr>
          <p:nvPr/>
        </p:nvPicPr>
        <p:blipFill>
          <a:blip r:embed="rId2"/>
          <a:stretch>
            <a:fillRect/>
          </a:stretch>
        </p:blipFill>
        <p:spPr>
          <a:xfrm>
            <a:off x="1698171" y="1597891"/>
            <a:ext cx="7094847" cy="5360591"/>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BD1E9FDD-F5F8-454E-89AD-8F28D257E1FD}"/>
                  </a:ext>
                </a:extLst>
              </p14:cNvPr>
              <p14:cNvContentPartPr/>
              <p14:nvPr/>
            </p14:nvContentPartPr>
            <p14:xfrm>
              <a:off x="3435996" y="4414836"/>
              <a:ext cx="268200" cy="259200"/>
            </p14:xfrm>
          </p:contentPart>
        </mc:Choice>
        <mc:Fallback xmlns="">
          <p:pic>
            <p:nvPicPr>
              <p:cNvPr id="7" name="Ink 6">
                <a:extLst>
                  <a:ext uri="{FF2B5EF4-FFF2-40B4-BE49-F238E27FC236}">
                    <a16:creationId xmlns:a16="http://schemas.microsoft.com/office/drawing/2014/main" id="{BD1E9FDD-F5F8-454E-89AD-8F28D257E1FD}"/>
                  </a:ext>
                </a:extLst>
              </p:cNvPr>
              <p:cNvPicPr/>
              <p:nvPr/>
            </p:nvPicPr>
            <p:blipFill>
              <a:blip r:embed="rId4"/>
              <a:stretch>
                <a:fillRect/>
              </a:stretch>
            </p:blipFill>
            <p:spPr>
              <a:xfrm>
                <a:off x="3426996" y="4405836"/>
                <a:ext cx="28584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209E3F30-B38E-41EC-B439-4A61BA92D2D6}"/>
                  </a:ext>
                </a:extLst>
              </p14:cNvPr>
              <p14:cNvContentPartPr/>
              <p14:nvPr/>
            </p14:nvContentPartPr>
            <p14:xfrm>
              <a:off x="3250596" y="6299076"/>
              <a:ext cx="204120" cy="259200"/>
            </p14:xfrm>
          </p:contentPart>
        </mc:Choice>
        <mc:Fallback xmlns="">
          <p:pic>
            <p:nvPicPr>
              <p:cNvPr id="8" name="Ink 7">
                <a:extLst>
                  <a:ext uri="{FF2B5EF4-FFF2-40B4-BE49-F238E27FC236}">
                    <a16:creationId xmlns:a16="http://schemas.microsoft.com/office/drawing/2014/main" id="{209E3F30-B38E-41EC-B439-4A61BA92D2D6}"/>
                  </a:ext>
                </a:extLst>
              </p:cNvPr>
              <p:cNvPicPr/>
              <p:nvPr/>
            </p:nvPicPr>
            <p:blipFill>
              <a:blip r:embed="rId6"/>
              <a:stretch>
                <a:fillRect/>
              </a:stretch>
            </p:blipFill>
            <p:spPr>
              <a:xfrm>
                <a:off x="3241596" y="6290076"/>
                <a:ext cx="221760" cy="276840"/>
              </a:xfrm>
              <a:prstGeom prst="rect">
                <a:avLst/>
              </a:prstGeom>
            </p:spPr>
          </p:pic>
        </mc:Fallback>
      </mc:AlternateContent>
    </p:spTree>
    <p:extLst>
      <p:ext uri="{BB962C8B-B14F-4D97-AF65-F5344CB8AC3E}">
        <p14:creationId xmlns:p14="http://schemas.microsoft.com/office/powerpoint/2010/main" val="3600325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3. Research results</a:t>
            </a:r>
            <a:endParaRPr lang="en-US" b="1" dirty="0"/>
          </a:p>
        </p:txBody>
      </p:sp>
      <p:sp>
        <p:nvSpPr>
          <p:cNvPr id="6" name="Content Placeholder 5">
            <a:extLst>
              <a:ext uri="{FF2B5EF4-FFF2-40B4-BE49-F238E27FC236}">
                <a16:creationId xmlns:a16="http://schemas.microsoft.com/office/drawing/2014/main" id="{D4454CEE-2AEE-415C-91A1-AB41E0535DC5}"/>
              </a:ext>
            </a:extLst>
          </p:cNvPr>
          <p:cNvSpPr>
            <a:spLocks noGrp="1"/>
          </p:cNvSpPr>
          <p:nvPr>
            <p:ph idx="1"/>
          </p:nvPr>
        </p:nvSpPr>
        <p:spPr>
          <a:xfrm>
            <a:off x="452176" y="851647"/>
            <a:ext cx="10357991" cy="5642909"/>
          </a:xfrm>
        </p:spPr>
        <p:txBody>
          <a:bodyPr/>
          <a:lstStyle/>
          <a:p>
            <a:r>
              <a:rPr lang="en-US" sz="2000" b="1" dirty="0"/>
              <a:t>How do the Serbian and English corpora compare when it comes to scalarity of IS </a:t>
            </a:r>
            <a:r>
              <a:rPr lang="en-US" sz="2000" b="1" u="sng" dirty="0"/>
              <a:t>in relation to the MEDIA</a:t>
            </a:r>
            <a:r>
              <a:rPr lang="en-US" sz="2000" b="1" dirty="0"/>
              <a:t>? More intense schematic manifestation vs the less intense.</a:t>
            </a:r>
          </a:p>
          <a:p>
            <a:endParaRPr lang="en-US" dirty="0"/>
          </a:p>
        </p:txBody>
      </p:sp>
      <p:pic>
        <p:nvPicPr>
          <p:cNvPr id="3" name="Picture 2">
            <a:extLst>
              <a:ext uri="{FF2B5EF4-FFF2-40B4-BE49-F238E27FC236}">
                <a16:creationId xmlns:a16="http://schemas.microsoft.com/office/drawing/2014/main" id="{CBAEEABE-46D9-4B69-A24C-F4770FBED54E}"/>
              </a:ext>
            </a:extLst>
          </p:cNvPr>
          <p:cNvPicPr>
            <a:picLocks noChangeAspect="1"/>
          </p:cNvPicPr>
          <p:nvPr/>
        </p:nvPicPr>
        <p:blipFill>
          <a:blip r:embed="rId2"/>
          <a:stretch>
            <a:fillRect/>
          </a:stretch>
        </p:blipFill>
        <p:spPr>
          <a:xfrm>
            <a:off x="549721" y="1778558"/>
            <a:ext cx="5177839" cy="4501662"/>
          </a:xfrm>
          <a:prstGeom prst="rect">
            <a:avLst/>
          </a:prstGeom>
        </p:spPr>
      </p:pic>
      <p:pic>
        <p:nvPicPr>
          <p:cNvPr id="7" name="Picture 6">
            <a:extLst>
              <a:ext uri="{FF2B5EF4-FFF2-40B4-BE49-F238E27FC236}">
                <a16:creationId xmlns:a16="http://schemas.microsoft.com/office/drawing/2014/main" id="{C2686984-60FD-4B70-ABF9-ED7F5AAE2291}"/>
              </a:ext>
            </a:extLst>
          </p:cNvPr>
          <p:cNvPicPr>
            <a:picLocks noChangeAspect="1"/>
          </p:cNvPicPr>
          <p:nvPr/>
        </p:nvPicPr>
        <p:blipFill>
          <a:blip r:embed="rId3"/>
          <a:stretch>
            <a:fillRect/>
          </a:stretch>
        </p:blipFill>
        <p:spPr>
          <a:xfrm>
            <a:off x="6096000" y="1778559"/>
            <a:ext cx="4954954" cy="4501662"/>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0F2F8C3-6ADF-434D-A42C-BE0CD8331B45}"/>
                  </a:ext>
                </a:extLst>
              </p14:cNvPr>
              <p14:cNvContentPartPr/>
              <p14:nvPr/>
            </p14:nvContentPartPr>
            <p14:xfrm>
              <a:off x="1800155" y="5127974"/>
              <a:ext cx="334800" cy="297720"/>
            </p14:xfrm>
          </p:contentPart>
        </mc:Choice>
        <mc:Fallback xmlns="">
          <p:pic>
            <p:nvPicPr>
              <p:cNvPr id="4" name="Ink 3">
                <a:extLst>
                  <a:ext uri="{FF2B5EF4-FFF2-40B4-BE49-F238E27FC236}">
                    <a16:creationId xmlns:a16="http://schemas.microsoft.com/office/drawing/2014/main" id="{40F2F8C3-6ADF-434D-A42C-BE0CD8331B45}"/>
                  </a:ext>
                </a:extLst>
              </p:cNvPr>
              <p:cNvPicPr/>
              <p:nvPr/>
            </p:nvPicPr>
            <p:blipFill>
              <a:blip r:embed="rId5"/>
              <a:stretch>
                <a:fillRect/>
              </a:stretch>
            </p:blipFill>
            <p:spPr>
              <a:xfrm>
                <a:off x="1791155" y="5118974"/>
                <a:ext cx="3524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F755EC5-3B8C-44B3-A49F-30EDBB9B7BFD}"/>
                  </a:ext>
                </a:extLst>
              </p14:cNvPr>
              <p14:cNvContentPartPr/>
              <p14:nvPr/>
            </p14:nvContentPartPr>
            <p14:xfrm>
              <a:off x="1783955" y="5961374"/>
              <a:ext cx="305280" cy="315000"/>
            </p14:xfrm>
          </p:contentPart>
        </mc:Choice>
        <mc:Fallback xmlns="">
          <p:pic>
            <p:nvPicPr>
              <p:cNvPr id="5" name="Ink 4">
                <a:extLst>
                  <a:ext uri="{FF2B5EF4-FFF2-40B4-BE49-F238E27FC236}">
                    <a16:creationId xmlns:a16="http://schemas.microsoft.com/office/drawing/2014/main" id="{7F755EC5-3B8C-44B3-A49F-30EDBB9B7BFD}"/>
                  </a:ext>
                </a:extLst>
              </p:cNvPr>
              <p:cNvPicPr/>
              <p:nvPr/>
            </p:nvPicPr>
            <p:blipFill>
              <a:blip r:embed="rId7"/>
              <a:stretch>
                <a:fillRect/>
              </a:stretch>
            </p:blipFill>
            <p:spPr>
              <a:xfrm>
                <a:off x="1774955" y="5952374"/>
                <a:ext cx="32292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DBC2E441-85A1-40B5-BC54-8DAE342EE083}"/>
                  </a:ext>
                </a:extLst>
              </p14:cNvPr>
              <p14:cNvContentPartPr/>
              <p14:nvPr/>
            </p14:nvContentPartPr>
            <p14:xfrm>
              <a:off x="9347915" y="4925654"/>
              <a:ext cx="631080" cy="1423080"/>
            </p14:xfrm>
          </p:contentPart>
        </mc:Choice>
        <mc:Fallback xmlns="">
          <p:pic>
            <p:nvPicPr>
              <p:cNvPr id="22" name="Ink 21">
                <a:extLst>
                  <a:ext uri="{FF2B5EF4-FFF2-40B4-BE49-F238E27FC236}">
                    <a16:creationId xmlns:a16="http://schemas.microsoft.com/office/drawing/2014/main" id="{DBC2E441-85A1-40B5-BC54-8DAE342EE083}"/>
                  </a:ext>
                </a:extLst>
              </p:cNvPr>
              <p:cNvPicPr/>
              <p:nvPr/>
            </p:nvPicPr>
            <p:blipFill>
              <a:blip r:embed="rId11"/>
              <a:stretch>
                <a:fillRect/>
              </a:stretch>
            </p:blipFill>
            <p:spPr>
              <a:xfrm>
                <a:off x="9338915" y="4916654"/>
                <a:ext cx="646200" cy="1440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C5CE8B39-30BF-41C3-BC71-491061F7A67A}"/>
                  </a:ext>
                </a:extLst>
              </p14:cNvPr>
              <p14:cNvContentPartPr/>
              <p14:nvPr/>
            </p14:nvContentPartPr>
            <p14:xfrm>
              <a:off x="4122515" y="4936094"/>
              <a:ext cx="289800" cy="364320"/>
            </p14:xfrm>
          </p:contentPart>
        </mc:Choice>
        <mc:Fallback xmlns="">
          <p:pic>
            <p:nvPicPr>
              <p:cNvPr id="11" name="Ink 10">
                <a:extLst>
                  <a:ext uri="{FF2B5EF4-FFF2-40B4-BE49-F238E27FC236}">
                    <a16:creationId xmlns:a16="http://schemas.microsoft.com/office/drawing/2014/main" id="{C5CE8B39-30BF-41C3-BC71-491061F7A67A}"/>
                  </a:ext>
                </a:extLst>
              </p:cNvPr>
              <p:cNvPicPr/>
              <p:nvPr/>
            </p:nvPicPr>
            <p:blipFill>
              <a:blip r:embed="rId13"/>
              <a:stretch>
                <a:fillRect/>
              </a:stretch>
            </p:blipFill>
            <p:spPr>
              <a:xfrm>
                <a:off x="4116395" y="4929974"/>
                <a:ext cx="302040" cy="376560"/>
              </a:xfrm>
              <a:prstGeom prst="rect">
                <a:avLst/>
              </a:prstGeom>
            </p:spPr>
          </p:pic>
        </mc:Fallback>
      </mc:AlternateContent>
    </p:spTree>
    <p:extLst>
      <p:ext uri="{BB962C8B-B14F-4D97-AF65-F5344CB8AC3E}">
        <p14:creationId xmlns:p14="http://schemas.microsoft.com/office/powerpoint/2010/main" val="3739482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4. Discussion</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941294"/>
            <a:ext cx="10714975" cy="5549153"/>
          </a:xfrm>
        </p:spPr>
        <p:txBody>
          <a:bodyPr>
            <a:normAutofit/>
          </a:bodyPr>
          <a:lstStyle/>
          <a:p>
            <a:r>
              <a:rPr lang="en-US" sz="3600" dirty="0"/>
              <a:t>A significant difference in favor of unique metaphorical schema complexes and the total number of metaphorical schema complexes was observed. </a:t>
            </a:r>
          </a:p>
          <a:p>
            <a:r>
              <a:rPr lang="en-US" sz="3600" dirty="0"/>
              <a:t>Taken together these results imply that schematic complexes structure metaphorical (i.e. figurative language) more than they do literal language</a:t>
            </a:r>
            <a:r>
              <a:rPr lang="sr-Latn-RS" sz="3600" dirty="0"/>
              <a:t> in the observed corpus.</a:t>
            </a:r>
            <a:endParaRPr lang="en-US" sz="3600"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5E68F14-BA0E-41ED-947C-88FFDBBBAE63}"/>
                  </a:ext>
                </a:extLst>
              </p14:cNvPr>
              <p14:cNvContentPartPr/>
              <p14:nvPr/>
            </p14:nvContentPartPr>
            <p14:xfrm>
              <a:off x="1290755" y="1599614"/>
              <a:ext cx="4438080" cy="25920"/>
            </p14:xfrm>
          </p:contentPart>
        </mc:Choice>
        <mc:Fallback xmlns="">
          <p:pic>
            <p:nvPicPr>
              <p:cNvPr id="4" name="Ink 3">
                <a:extLst>
                  <a:ext uri="{FF2B5EF4-FFF2-40B4-BE49-F238E27FC236}">
                    <a16:creationId xmlns:a16="http://schemas.microsoft.com/office/drawing/2014/main" id="{45E68F14-BA0E-41ED-947C-88FFDBBBAE63}"/>
                  </a:ext>
                </a:extLst>
              </p:cNvPr>
              <p:cNvPicPr/>
              <p:nvPr/>
            </p:nvPicPr>
            <p:blipFill>
              <a:blip r:embed="rId3"/>
              <a:stretch>
                <a:fillRect/>
              </a:stretch>
            </p:blipFill>
            <p:spPr>
              <a:xfrm>
                <a:off x="1254755" y="1527614"/>
                <a:ext cx="45097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B2E6FF5D-27FB-4A12-804B-587D8A24532D}"/>
                  </a:ext>
                </a:extLst>
              </p14:cNvPr>
              <p14:cNvContentPartPr/>
              <p14:nvPr/>
            </p14:nvContentPartPr>
            <p14:xfrm>
              <a:off x="690275" y="4289174"/>
              <a:ext cx="10238040" cy="98280"/>
            </p14:xfrm>
          </p:contentPart>
        </mc:Choice>
        <mc:Fallback xmlns="">
          <p:pic>
            <p:nvPicPr>
              <p:cNvPr id="5" name="Ink 4">
                <a:extLst>
                  <a:ext uri="{FF2B5EF4-FFF2-40B4-BE49-F238E27FC236}">
                    <a16:creationId xmlns:a16="http://schemas.microsoft.com/office/drawing/2014/main" id="{B2E6FF5D-27FB-4A12-804B-587D8A24532D}"/>
                  </a:ext>
                </a:extLst>
              </p:cNvPr>
              <p:cNvPicPr/>
              <p:nvPr/>
            </p:nvPicPr>
            <p:blipFill>
              <a:blip r:embed="rId5"/>
              <a:stretch>
                <a:fillRect/>
              </a:stretch>
            </p:blipFill>
            <p:spPr>
              <a:xfrm>
                <a:off x="654275" y="4217174"/>
                <a:ext cx="103096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A24C8F4E-DD48-4087-8CBF-5E20D57D1783}"/>
                  </a:ext>
                </a:extLst>
              </p14:cNvPr>
              <p14:cNvContentPartPr/>
              <p14:nvPr/>
            </p14:nvContentPartPr>
            <p14:xfrm>
              <a:off x="6185675" y="4775894"/>
              <a:ext cx="4070160" cy="128160"/>
            </p14:xfrm>
          </p:contentPart>
        </mc:Choice>
        <mc:Fallback xmlns="">
          <p:pic>
            <p:nvPicPr>
              <p:cNvPr id="6" name="Ink 5">
                <a:extLst>
                  <a:ext uri="{FF2B5EF4-FFF2-40B4-BE49-F238E27FC236}">
                    <a16:creationId xmlns:a16="http://schemas.microsoft.com/office/drawing/2014/main" id="{A24C8F4E-DD48-4087-8CBF-5E20D57D1783}"/>
                  </a:ext>
                </a:extLst>
              </p:cNvPr>
              <p:cNvPicPr/>
              <p:nvPr/>
            </p:nvPicPr>
            <p:blipFill>
              <a:blip r:embed="rId7"/>
              <a:stretch>
                <a:fillRect/>
              </a:stretch>
            </p:blipFill>
            <p:spPr>
              <a:xfrm>
                <a:off x="6149675" y="4703894"/>
                <a:ext cx="4141800" cy="271800"/>
              </a:xfrm>
              <a:prstGeom prst="rect">
                <a:avLst/>
              </a:prstGeom>
            </p:spPr>
          </p:pic>
        </mc:Fallback>
      </mc:AlternateContent>
    </p:spTree>
    <p:extLst>
      <p:ext uri="{BB962C8B-B14F-4D97-AF65-F5344CB8AC3E}">
        <p14:creationId xmlns:p14="http://schemas.microsoft.com/office/powerpoint/2010/main" val="427364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4. Discussion</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941294"/>
            <a:ext cx="10714975" cy="5549153"/>
          </a:xfrm>
        </p:spPr>
        <p:txBody>
          <a:bodyPr>
            <a:normAutofit lnSpcReduction="10000"/>
          </a:bodyPr>
          <a:lstStyle/>
          <a:p>
            <a:r>
              <a:rPr lang="sr-Latn-RS" sz="3600" dirty="0"/>
              <a:t> </a:t>
            </a:r>
            <a:r>
              <a:rPr lang="en-US" sz="3600" dirty="0"/>
              <a:t>The obtained results suggest that there are </a:t>
            </a:r>
            <a:r>
              <a:rPr lang="en-US" sz="3600" b="1" dirty="0"/>
              <a:t>no significant differences in the distribution of schematic complexes </a:t>
            </a:r>
            <a:r>
              <a:rPr lang="en-US" sz="3600" dirty="0"/>
              <a:t>across the two compared languages i.e. on the level of comparable corpora both languages use approximately similar numbers of schematic resources (complexes). </a:t>
            </a:r>
            <a:endParaRPr lang="sr-Latn-RS" sz="3600" dirty="0"/>
          </a:p>
          <a:p>
            <a:r>
              <a:rPr lang="en-US" sz="4800" dirty="0"/>
              <a:t> Differences from this norm were observed when individual target languages were investigated. </a:t>
            </a:r>
          </a:p>
          <a:p>
            <a:endParaRPr lang="en-US" sz="4800"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C8A87FB0-6874-4896-8DB2-1CE3493BB551}"/>
                  </a:ext>
                </a:extLst>
              </p14:cNvPr>
              <p14:cNvContentPartPr/>
              <p14:nvPr/>
            </p14:nvContentPartPr>
            <p14:xfrm>
              <a:off x="2519075" y="3239414"/>
              <a:ext cx="7575480" cy="160560"/>
            </p14:xfrm>
          </p:contentPart>
        </mc:Choice>
        <mc:Fallback xmlns="">
          <p:pic>
            <p:nvPicPr>
              <p:cNvPr id="5" name="Ink 4">
                <a:extLst>
                  <a:ext uri="{FF2B5EF4-FFF2-40B4-BE49-F238E27FC236}">
                    <a16:creationId xmlns:a16="http://schemas.microsoft.com/office/drawing/2014/main" id="{C8A87FB0-6874-4896-8DB2-1CE3493BB551}"/>
                  </a:ext>
                </a:extLst>
              </p:cNvPr>
              <p:cNvPicPr/>
              <p:nvPr/>
            </p:nvPicPr>
            <p:blipFill>
              <a:blip r:embed="rId3"/>
              <a:stretch>
                <a:fillRect/>
              </a:stretch>
            </p:blipFill>
            <p:spPr>
              <a:xfrm>
                <a:off x="2483075" y="3167414"/>
                <a:ext cx="76471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820A66C6-DD7C-4C09-AD4D-BE3D371E51AD}"/>
                  </a:ext>
                </a:extLst>
              </p14:cNvPr>
              <p14:cNvContentPartPr/>
              <p14:nvPr/>
            </p14:nvContentPartPr>
            <p14:xfrm>
              <a:off x="600635" y="3605894"/>
              <a:ext cx="9296640" cy="181800"/>
            </p14:xfrm>
          </p:contentPart>
        </mc:Choice>
        <mc:Fallback xmlns="">
          <p:pic>
            <p:nvPicPr>
              <p:cNvPr id="6" name="Ink 5">
                <a:extLst>
                  <a:ext uri="{FF2B5EF4-FFF2-40B4-BE49-F238E27FC236}">
                    <a16:creationId xmlns:a16="http://schemas.microsoft.com/office/drawing/2014/main" id="{820A66C6-DD7C-4C09-AD4D-BE3D371E51AD}"/>
                  </a:ext>
                </a:extLst>
              </p:cNvPr>
              <p:cNvPicPr/>
              <p:nvPr/>
            </p:nvPicPr>
            <p:blipFill>
              <a:blip r:embed="rId5"/>
              <a:stretch>
                <a:fillRect/>
              </a:stretch>
            </p:blipFill>
            <p:spPr>
              <a:xfrm>
                <a:off x="564635" y="3533894"/>
                <a:ext cx="9368280" cy="325440"/>
              </a:xfrm>
              <a:prstGeom prst="rect">
                <a:avLst/>
              </a:prstGeom>
            </p:spPr>
          </p:pic>
        </mc:Fallback>
      </mc:AlternateContent>
    </p:spTree>
    <p:extLst>
      <p:ext uri="{BB962C8B-B14F-4D97-AF65-F5344CB8AC3E}">
        <p14:creationId xmlns:p14="http://schemas.microsoft.com/office/powerpoint/2010/main" val="1049918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1. Introduction</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941294"/>
            <a:ext cx="10714975" cy="5549153"/>
          </a:xfrm>
        </p:spPr>
        <p:txBody>
          <a:bodyPr>
            <a:normAutofit/>
          </a:bodyPr>
          <a:lstStyle/>
          <a:p>
            <a:r>
              <a:rPr lang="en-US" sz="2800" dirty="0"/>
              <a:t>Part of the </a:t>
            </a:r>
            <a:r>
              <a:rPr lang="en-US" sz="2800" i="1" dirty="0"/>
              <a:t>SCHEMAS</a:t>
            </a:r>
            <a:r>
              <a:rPr lang="en-US" sz="2800" dirty="0"/>
              <a:t> project.</a:t>
            </a:r>
          </a:p>
          <a:p>
            <a:r>
              <a:rPr lang="sr-Latn-RS" sz="2800" dirty="0"/>
              <a:t>Image schematic complexes: </a:t>
            </a:r>
            <a:r>
              <a:rPr lang="en-US" sz="2000" b="1" i="1" dirty="0">
                <a:solidFill>
                  <a:srgbClr val="FF0000"/>
                </a:solidFill>
              </a:rPr>
              <a:t>A car sped up and hit a dog in the street</a:t>
            </a:r>
            <a:r>
              <a:rPr lang="en-US" sz="2000" b="1" dirty="0"/>
              <a:t>. </a:t>
            </a:r>
            <a:endParaRPr lang="sr-Latn-RS" sz="2800" b="1" dirty="0"/>
          </a:p>
          <a:p>
            <a:endParaRPr lang="sr-Latn-RS" sz="2400" dirty="0"/>
          </a:p>
          <a:p>
            <a:endParaRPr lang="en-US" sz="2400" dirty="0"/>
          </a:p>
        </p:txBody>
      </p:sp>
      <p:pic>
        <p:nvPicPr>
          <p:cNvPr id="7" name="Picture 6">
            <a:extLst>
              <a:ext uri="{FF2B5EF4-FFF2-40B4-BE49-F238E27FC236}">
                <a16:creationId xmlns:a16="http://schemas.microsoft.com/office/drawing/2014/main" id="{DFDF4DF9-A4CB-4A63-A3EF-C23D3101F123}"/>
              </a:ext>
            </a:extLst>
          </p:cNvPr>
          <p:cNvPicPr>
            <a:picLocks noChangeAspect="1"/>
          </p:cNvPicPr>
          <p:nvPr/>
        </p:nvPicPr>
        <p:blipFill>
          <a:blip r:embed="rId2"/>
          <a:stretch>
            <a:fillRect/>
          </a:stretch>
        </p:blipFill>
        <p:spPr>
          <a:xfrm>
            <a:off x="6488994" y="4705816"/>
            <a:ext cx="4247496" cy="2064936"/>
          </a:xfrm>
          <a:prstGeom prst="rect">
            <a:avLst/>
          </a:prstGeom>
        </p:spPr>
      </p:pic>
      <p:pic>
        <p:nvPicPr>
          <p:cNvPr id="14" name="Picture 13">
            <a:extLst>
              <a:ext uri="{FF2B5EF4-FFF2-40B4-BE49-F238E27FC236}">
                <a16:creationId xmlns:a16="http://schemas.microsoft.com/office/drawing/2014/main" id="{A7FD51D4-4BD0-412E-993A-8EAB34AC421B}"/>
              </a:ext>
            </a:extLst>
          </p:cNvPr>
          <p:cNvPicPr>
            <a:picLocks noChangeAspect="1"/>
          </p:cNvPicPr>
          <p:nvPr/>
        </p:nvPicPr>
        <p:blipFill>
          <a:blip r:embed="rId3"/>
          <a:stretch>
            <a:fillRect/>
          </a:stretch>
        </p:blipFill>
        <p:spPr>
          <a:xfrm>
            <a:off x="820760" y="2154223"/>
            <a:ext cx="8726652" cy="3403600"/>
          </a:xfrm>
          <a:prstGeom prst="rect">
            <a:avLst/>
          </a:prstGeom>
        </p:spPr>
      </p:pic>
    </p:spTree>
    <p:extLst>
      <p:ext uri="{BB962C8B-B14F-4D97-AF65-F5344CB8AC3E}">
        <p14:creationId xmlns:p14="http://schemas.microsoft.com/office/powerpoint/2010/main" val="382501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4. Discussion</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941294"/>
            <a:ext cx="10714975" cy="5549153"/>
          </a:xfrm>
        </p:spPr>
        <p:txBody>
          <a:bodyPr>
            <a:normAutofit fontScale="92500"/>
          </a:bodyPr>
          <a:lstStyle/>
          <a:p>
            <a:pPr algn="just"/>
            <a:r>
              <a:rPr lang="en-US" sz="2400" dirty="0"/>
              <a:t>For example, in the Serbian sub-corpora the difference between unique complexes occurring in </a:t>
            </a:r>
            <a:r>
              <a:rPr lang="sr-Latn-RS" sz="2400" dirty="0"/>
              <a:t>non-metaphorical</a:t>
            </a:r>
            <a:r>
              <a:rPr lang="en-US" sz="2400" dirty="0"/>
              <a:t> and metaphorical contexts was </a:t>
            </a:r>
            <a:r>
              <a:rPr lang="en-US" sz="2400" u="sng" dirty="0"/>
              <a:t>statistically non-significant</a:t>
            </a:r>
            <a:r>
              <a:rPr lang="en-US" sz="2400" dirty="0"/>
              <a:t>, suggesting that Serbian discourse employs a </a:t>
            </a:r>
            <a:r>
              <a:rPr lang="en-US" sz="2400" b="1" dirty="0"/>
              <a:t>similar amount of unique schematic complexes </a:t>
            </a:r>
            <a:r>
              <a:rPr lang="en-US" sz="2400" dirty="0"/>
              <a:t>to structure both literal and figurative language. </a:t>
            </a:r>
          </a:p>
          <a:p>
            <a:pPr algn="just"/>
            <a:r>
              <a:rPr lang="sr-Latn-RS" sz="2400" dirty="0"/>
              <a:t>A</a:t>
            </a:r>
            <a:r>
              <a:rPr lang="en-US" sz="2400" dirty="0"/>
              <a:t> similar dis-balance between the total number of schemas occurring in literal and </a:t>
            </a:r>
            <a:r>
              <a:rPr lang="sr-Latn-RS" sz="2400" dirty="0"/>
              <a:t>figurative</a:t>
            </a:r>
            <a:r>
              <a:rPr lang="en-US" sz="2400" dirty="0"/>
              <a:t> contexts was observed. </a:t>
            </a:r>
          </a:p>
          <a:p>
            <a:pPr algn="just"/>
            <a:r>
              <a:rPr lang="en-US" sz="2400" dirty="0"/>
              <a:t>Taking into consideration the difference that exists between the two sub-corpora, these findings suggest that </a:t>
            </a:r>
            <a:r>
              <a:rPr lang="en-US" sz="2400" b="1" dirty="0"/>
              <a:t>both languages use a similar strategy of distribution when it comes to schematic complexes </a:t>
            </a:r>
            <a:r>
              <a:rPr lang="en-US" sz="2400" dirty="0"/>
              <a:t>– they are primarily embedded in metaphorical rather than </a:t>
            </a:r>
            <a:r>
              <a:rPr lang="sr-Latn-RS" sz="2400" dirty="0"/>
              <a:t>non-metaphorical</a:t>
            </a:r>
            <a:r>
              <a:rPr lang="en-US" sz="2400" dirty="0"/>
              <a:t> contexts</a:t>
            </a:r>
            <a:r>
              <a:rPr lang="sr-Latn-RS" sz="2400" dirty="0"/>
              <a:t>.</a:t>
            </a:r>
            <a:r>
              <a:rPr lang="en-US" sz="2400" dirty="0"/>
              <a:t> </a:t>
            </a:r>
            <a:endParaRPr lang="sr-Latn-RS" sz="2400" dirty="0"/>
          </a:p>
          <a:p>
            <a:pPr algn="just"/>
            <a:r>
              <a:rPr lang="sr-Latn-RS" sz="2400" dirty="0"/>
              <a:t>T</a:t>
            </a:r>
            <a:r>
              <a:rPr lang="en-US" sz="2400" dirty="0"/>
              <a:t>he point of difference is found in the distribution of unique schemas, with Serbian using similar numbers of unique schematic complexes to structure both literal and figurative language when compared to English.</a:t>
            </a:r>
          </a:p>
        </p:txBody>
      </p:sp>
    </p:spTree>
    <p:extLst>
      <p:ext uri="{BB962C8B-B14F-4D97-AF65-F5344CB8AC3E}">
        <p14:creationId xmlns:p14="http://schemas.microsoft.com/office/powerpoint/2010/main" val="268067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4. Discussion</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941294"/>
            <a:ext cx="10714975" cy="5549153"/>
          </a:xfrm>
        </p:spPr>
        <p:txBody>
          <a:bodyPr/>
          <a:lstStyle/>
          <a:p>
            <a:r>
              <a:rPr lang="sr-Latn-RS" sz="3200" dirty="0"/>
              <a:t> T</a:t>
            </a:r>
            <a:r>
              <a:rPr lang="en-US" sz="3200" dirty="0"/>
              <a:t>he increase of the number of schemas in a complex </a:t>
            </a:r>
            <a:r>
              <a:rPr lang="sr-Latn-RS" sz="3600" dirty="0"/>
              <a:t>DOES NOT NECESSARILY </a:t>
            </a:r>
            <a:r>
              <a:rPr lang="en-US" sz="3600" dirty="0"/>
              <a:t>INCREASE </a:t>
            </a:r>
            <a:r>
              <a:rPr lang="en-US" sz="3200" dirty="0"/>
              <a:t>the figurativeness of the expression</a:t>
            </a:r>
            <a:r>
              <a:rPr lang="sr-Latn-RS" sz="3200" dirty="0"/>
              <a:t>, but</a:t>
            </a:r>
            <a:r>
              <a:rPr lang="en-US" sz="3200" dirty="0"/>
              <a:t> </a:t>
            </a:r>
            <a:endParaRPr lang="sr-Latn-RS" sz="3200" dirty="0"/>
          </a:p>
          <a:p>
            <a:r>
              <a:rPr lang="sr-Latn-RS" sz="3200" dirty="0"/>
              <a:t> T</a:t>
            </a:r>
            <a:r>
              <a:rPr lang="en-US" sz="3200" dirty="0"/>
              <a:t>heir individual intensity </a:t>
            </a:r>
            <a:r>
              <a:rPr lang="sr-Latn-RS" sz="3200" dirty="0"/>
              <a:t>can signal a</a:t>
            </a:r>
            <a:r>
              <a:rPr lang="en-US" sz="3200" dirty="0"/>
              <a:t> </a:t>
            </a:r>
            <a:r>
              <a:rPr lang="sr-Latn-RS" sz="3200" dirty="0"/>
              <a:t>CHANGE in the </a:t>
            </a:r>
            <a:r>
              <a:rPr lang="en-US" sz="3200" dirty="0"/>
              <a:t>affective connotation of the targeted expression</a:t>
            </a:r>
            <a:r>
              <a:rPr lang="sr-Latn-RS" sz="3200" dirty="0"/>
              <a:t>, based on discourse topic and type of media.</a:t>
            </a:r>
          </a:p>
          <a:p>
            <a:endParaRPr lang="en-US" dirty="0"/>
          </a:p>
        </p:txBody>
      </p:sp>
    </p:spTree>
    <p:extLst>
      <p:ext uri="{BB962C8B-B14F-4D97-AF65-F5344CB8AC3E}">
        <p14:creationId xmlns:p14="http://schemas.microsoft.com/office/powerpoint/2010/main" val="2006121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4. Discussion</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941294"/>
            <a:ext cx="10714975" cy="5549153"/>
          </a:xfrm>
        </p:spPr>
        <p:txBody>
          <a:bodyPr>
            <a:normAutofit fontScale="77500" lnSpcReduction="20000"/>
          </a:bodyPr>
          <a:lstStyle/>
          <a:p>
            <a:r>
              <a:rPr lang="en-US" sz="4000" dirty="0"/>
              <a:t>The results </a:t>
            </a:r>
            <a:endParaRPr lang="sr-Latn-RS" sz="4000" dirty="0"/>
          </a:p>
          <a:p>
            <a:pPr marL="0" indent="0">
              <a:buNone/>
            </a:pPr>
            <a:r>
              <a:rPr lang="en-US" sz="4000" dirty="0"/>
              <a:t>- the </a:t>
            </a:r>
            <a:r>
              <a:rPr lang="en-US" sz="4000" b="1" dirty="0"/>
              <a:t>Serbian</a:t>
            </a:r>
            <a:r>
              <a:rPr lang="en-US" sz="4000" dirty="0"/>
              <a:t> corpus</a:t>
            </a:r>
            <a:r>
              <a:rPr lang="sr-Latn-RS" sz="4000" dirty="0"/>
              <a:t>:</a:t>
            </a:r>
            <a:r>
              <a:rPr lang="en-US" sz="4000" dirty="0"/>
              <a:t> dominated by schemas marked for higher scalarity values for the schema </a:t>
            </a:r>
            <a:r>
              <a:rPr lang="en-US" sz="4000" b="1" dirty="0"/>
              <a:t>P</a:t>
            </a:r>
            <a:r>
              <a:rPr lang="en-US" sz="4000" dirty="0"/>
              <a:t>, </a:t>
            </a:r>
            <a:endParaRPr lang="sr-Latn-RS" sz="4000" dirty="0"/>
          </a:p>
          <a:p>
            <a:pPr marL="0" indent="0">
              <a:buNone/>
            </a:pPr>
            <a:r>
              <a:rPr lang="sr-Latn-RS" sz="4000" dirty="0"/>
              <a:t>- </a:t>
            </a:r>
            <a:r>
              <a:rPr lang="en-US" sz="4000" dirty="0"/>
              <a:t>the </a:t>
            </a:r>
            <a:r>
              <a:rPr lang="en-US" sz="4000" b="1" dirty="0"/>
              <a:t>English</a:t>
            </a:r>
            <a:r>
              <a:rPr lang="en-US" sz="4000" dirty="0"/>
              <a:t> corpus</a:t>
            </a:r>
            <a:r>
              <a:rPr lang="sr-Latn-RS" sz="4000" dirty="0"/>
              <a:t>:</a:t>
            </a:r>
            <a:r>
              <a:rPr lang="en-US" sz="4000" dirty="0"/>
              <a:t> dominated by “</a:t>
            </a:r>
            <a:r>
              <a:rPr lang="en-US" sz="4000" b="1" dirty="0"/>
              <a:t>Higher F</a:t>
            </a:r>
            <a:r>
              <a:rPr lang="en-US" sz="4000" dirty="0"/>
              <a:t>” </a:t>
            </a:r>
            <a:r>
              <a:rPr lang="en-US" sz="4000" dirty="0" err="1"/>
              <a:t>sc</a:t>
            </a:r>
            <a:r>
              <a:rPr lang="sr-Latn-RS" sz="4000" dirty="0"/>
              <a:t>alar</a:t>
            </a:r>
            <a:r>
              <a:rPr lang="en-US" sz="4000" dirty="0"/>
              <a:t> designations.</a:t>
            </a:r>
          </a:p>
          <a:p>
            <a:r>
              <a:rPr lang="en-US" sz="4000" dirty="0"/>
              <a:t>This may suggest greater insistence on finality, completeness and result </a:t>
            </a:r>
            <a:r>
              <a:rPr lang="sr-Latn-RS" sz="4000" dirty="0"/>
              <a:t>in the argument or account </a:t>
            </a:r>
            <a:r>
              <a:rPr lang="en-US" sz="4000" dirty="0"/>
              <a:t>of the Serbian text, whereas the English is suggestive of </a:t>
            </a:r>
            <a:r>
              <a:rPr lang="sr-Latn-RS" sz="4000" dirty="0"/>
              <a:t>opting for </a:t>
            </a:r>
            <a:r>
              <a:rPr lang="en-US" sz="4000" dirty="0"/>
              <a:t>more forceful </a:t>
            </a:r>
            <a:r>
              <a:rPr lang="sr-Latn-RS" sz="4000" dirty="0"/>
              <a:t>and convincing </a:t>
            </a:r>
            <a:r>
              <a:rPr lang="en-US" sz="4000" dirty="0"/>
              <a:t>expression, </a:t>
            </a:r>
            <a:r>
              <a:rPr lang="sr-Latn-RS" sz="4000" dirty="0"/>
              <a:t>sometimes </a:t>
            </a:r>
            <a:r>
              <a:rPr lang="en-US" sz="4000" dirty="0"/>
              <a:t>affected formulation and the power of language</a:t>
            </a:r>
            <a:r>
              <a:rPr lang="sr-Latn-RS" sz="4000" dirty="0"/>
              <a:t> for argumentative purposes</a:t>
            </a:r>
            <a:r>
              <a:rPr lang="en-US" sz="4000" dirty="0"/>
              <a:t>.</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A8F1E43-D934-4378-8600-9D300F03E346}"/>
                  </a:ext>
                </a:extLst>
              </p14:cNvPr>
              <p14:cNvContentPartPr/>
              <p14:nvPr/>
            </p14:nvContentPartPr>
            <p14:xfrm>
              <a:off x="8328035" y="3747374"/>
              <a:ext cx="1533600" cy="73800"/>
            </p14:xfrm>
          </p:contentPart>
        </mc:Choice>
        <mc:Fallback xmlns="">
          <p:pic>
            <p:nvPicPr>
              <p:cNvPr id="4" name="Ink 3">
                <a:extLst>
                  <a:ext uri="{FF2B5EF4-FFF2-40B4-BE49-F238E27FC236}">
                    <a16:creationId xmlns:a16="http://schemas.microsoft.com/office/drawing/2014/main" id="{0A8F1E43-D934-4378-8600-9D300F03E346}"/>
                  </a:ext>
                </a:extLst>
              </p:cNvPr>
              <p:cNvPicPr/>
              <p:nvPr/>
            </p:nvPicPr>
            <p:blipFill>
              <a:blip r:embed="rId3"/>
              <a:stretch>
                <a:fillRect/>
              </a:stretch>
            </p:blipFill>
            <p:spPr>
              <a:xfrm>
                <a:off x="8292035" y="3675374"/>
                <a:ext cx="16052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507102DB-A530-4F95-9CA3-227B61E17038}"/>
                  </a:ext>
                </a:extLst>
              </p14:cNvPr>
              <p14:cNvContentPartPr/>
              <p14:nvPr/>
            </p14:nvContentPartPr>
            <p14:xfrm>
              <a:off x="681275" y="4054094"/>
              <a:ext cx="4868280" cy="43560"/>
            </p14:xfrm>
          </p:contentPart>
        </mc:Choice>
        <mc:Fallback xmlns="">
          <p:pic>
            <p:nvPicPr>
              <p:cNvPr id="5" name="Ink 4">
                <a:extLst>
                  <a:ext uri="{FF2B5EF4-FFF2-40B4-BE49-F238E27FC236}">
                    <a16:creationId xmlns:a16="http://schemas.microsoft.com/office/drawing/2014/main" id="{507102DB-A530-4F95-9CA3-227B61E17038}"/>
                  </a:ext>
                </a:extLst>
              </p:cNvPr>
              <p:cNvPicPr/>
              <p:nvPr/>
            </p:nvPicPr>
            <p:blipFill>
              <a:blip r:embed="rId5"/>
              <a:stretch>
                <a:fillRect/>
              </a:stretch>
            </p:blipFill>
            <p:spPr>
              <a:xfrm>
                <a:off x="645275" y="3982094"/>
                <a:ext cx="49399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EF3746AD-73CA-4FC8-92CA-04295673E3F3}"/>
                  </a:ext>
                </a:extLst>
              </p14:cNvPr>
              <p14:cNvContentPartPr/>
              <p14:nvPr/>
            </p14:nvContentPartPr>
            <p14:xfrm>
              <a:off x="3173555" y="4792094"/>
              <a:ext cx="5298480" cy="72720"/>
            </p14:xfrm>
          </p:contentPart>
        </mc:Choice>
        <mc:Fallback xmlns="">
          <p:pic>
            <p:nvPicPr>
              <p:cNvPr id="6" name="Ink 5">
                <a:extLst>
                  <a:ext uri="{FF2B5EF4-FFF2-40B4-BE49-F238E27FC236}">
                    <a16:creationId xmlns:a16="http://schemas.microsoft.com/office/drawing/2014/main" id="{EF3746AD-73CA-4FC8-92CA-04295673E3F3}"/>
                  </a:ext>
                </a:extLst>
              </p:cNvPr>
              <p:cNvPicPr/>
              <p:nvPr/>
            </p:nvPicPr>
            <p:blipFill>
              <a:blip r:embed="rId7"/>
              <a:stretch>
                <a:fillRect/>
              </a:stretch>
            </p:blipFill>
            <p:spPr>
              <a:xfrm>
                <a:off x="3137555" y="4720094"/>
                <a:ext cx="53701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1650B03-B302-4699-8014-AE4186266F90}"/>
                  </a:ext>
                </a:extLst>
              </p14:cNvPr>
              <p14:cNvContentPartPr/>
              <p14:nvPr/>
            </p14:nvContentPartPr>
            <p14:xfrm>
              <a:off x="573635" y="5097734"/>
              <a:ext cx="1918800" cy="97200"/>
            </p14:xfrm>
          </p:contentPart>
        </mc:Choice>
        <mc:Fallback xmlns="">
          <p:pic>
            <p:nvPicPr>
              <p:cNvPr id="7" name="Ink 6">
                <a:extLst>
                  <a:ext uri="{FF2B5EF4-FFF2-40B4-BE49-F238E27FC236}">
                    <a16:creationId xmlns:a16="http://schemas.microsoft.com/office/drawing/2014/main" id="{71650B03-B302-4699-8014-AE4186266F90}"/>
                  </a:ext>
                </a:extLst>
              </p:cNvPr>
              <p:cNvPicPr/>
              <p:nvPr/>
            </p:nvPicPr>
            <p:blipFill>
              <a:blip r:embed="rId9"/>
              <a:stretch>
                <a:fillRect/>
              </a:stretch>
            </p:blipFill>
            <p:spPr>
              <a:xfrm>
                <a:off x="537635" y="5025734"/>
                <a:ext cx="1990440" cy="240840"/>
              </a:xfrm>
              <a:prstGeom prst="rect">
                <a:avLst/>
              </a:prstGeom>
            </p:spPr>
          </p:pic>
        </mc:Fallback>
      </mc:AlternateContent>
    </p:spTree>
    <p:extLst>
      <p:ext uri="{BB962C8B-B14F-4D97-AF65-F5344CB8AC3E}">
        <p14:creationId xmlns:p14="http://schemas.microsoft.com/office/powerpoint/2010/main" val="1383001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4. Discussion</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1095270"/>
            <a:ext cx="10714975" cy="5395177"/>
          </a:xfrm>
        </p:spPr>
        <p:txBody>
          <a:bodyPr>
            <a:normAutofit fontScale="85000" lnSpcReduction="10000"/>
          </a:bodyPr>
          <a:lstStyle/>
          <a:p>
            <a:r>
              <a:rPr lang="en-US" sz="4000" dirty="0"/>
              <a:t> The </a:t>
            </a:r>
            <a:r>
              <a:rPr lang="en-US" sz="4000" b="1" dirty="0"/>
              <a:t>Serbian</a:t>
            </a:r>
            <a:r>
              <a:rPr lang="en-US" sz="4000" dirty="0"/>
              <a:t> corpus showed sensibility in terms of “Lower F” in the domain of economy and war. </a:t>
            </a:r>
          </a:p>
          <a:p>
            <a:r>
              <a:rPr lang="en-US" sz="4000" dirty="0"/>
              <a:t>“Higher F” in </a:t>
            </a:r>
            <a:r>
              <a:rPr lang="sr-Latn-RS" sz="4000" dirty="0"/>
              <a:t>the topic of </a:t>
            </a:r>
            <a:r>
              <a:rPr lang="en-US" sz="4000" dirty="0"/>
              <a:t>war is dominant.</a:t>
            </a:r>
          </a:p>
          <a:p>
            <a:r>
              <a:rPr lang="en-US" sz="4000" dirty="0"/>
              <a:t>In </a:t>
            </a:r>
            <a:r>
              <a:rPr lang="en-US" sz="4000" b="1" dirty="0"/>
              <a:t>English</a:t>
            </a:r>
            <a:r>
              <a:rPr lang="en-US" sz="4000" dirty="0"/>
              <a:t> no statistically relevant “Lower F” instantiations.</a:t>
            </a:r>
          </a:p>
          <a:p>
            <a:r>
              <a:rPr lang="en-US" sz="4000" dirty="0"/>
              <a:t> “Higher F” statistically more relevant in </a:t>
            </a:r>
            <a:r>
              <a:rPr lang="sr-Latn-RS" sz="4000" dirty="0"/>
              <a:t>the topic </a:t>
            </a:r>
            <a:r>
              <a:rPr lang="en-US" sz="4000" dirty="0"/>
              <a:t>o</a:t>
            </a:r>
            <a:r>
              <a:rPr lang="sr-Latn-RS" sz="4000" dirty="0"/>
              <a:t>f </a:t>
            </a:r>
            <a:r>
              <a:rPr lang="en-US" sz="4000" dirty="0"/>
              <a:t>war than in any other topic, politics, economy, et</a:t>
            </a:r>
            <a:r>
              <a:rPr lang="sr-Latn-RS" sz="4000" dirty="0"/>
              <a:t>c</a:t>
            </a:r>
            <a:r>
              <a:rPr lang="en-US" sz="4000" dirty="0"/>
              <a:t>.</a:t>
            </a:r>
          </a:p>
          <a:p>
            <a:r>
              <a:rPr lang="en-US" sz="4000" dirty="0"/>
              <a:t> Overall, English uses more forceful language than Serbian with </a:t>
            </a:r>
            <a:r>
              <a:rPr lang="en-US" sz="4000" b="1" dirty="0"/>
              <a:t>the topic of war</a:t>
            </a:r>
            <a:r>
              <a:rPr lang="en-US" sz="4000" dirty="0"/>
              <a:t>.</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64537F23-355F-429B-876E-54C3F3434C10}"/>
                  </a:ext>
                </a:extLst>
              </p14:cNvPr>
              <p14:cNvContentPartPr/>
              <p14:nvPr/>
            </p14:nvContentPartPr>
            <p14:xfrm>
              <a:off x="1479035" y="1962134"/>
              <a:ext cx="9001080" cy="243000"/>
            </p14:xfrm>
          </p:contentPart>
        </mc:Choice>
        <mc:Fallback xmlns="">
          <p:pic>
            <p:nvPicPr>
              <p:cNvPr id="4" name="Ink 3">
                <a:extLst>
                  <a:ext uri="{FF2B5EF4-FFF2-40B4-BE49-F238E27FC236}">
                    <a16:creationId xmlns:a16="http://schemas.microsoft.com/office/drawing/2014/main" id="{64537F23-355F-429B-876E-54C3F3434C10}"/>
                  </a:ext>
                </a:extLst>
              </p:cNvPr>
              <p:cNvPicPr/>
              <p:nvPr/>
            </p:nvPicPr>
            <p:blipFill>
              <a:blip r:embed="rId3"/>
              <a:stretch>
                <a:fillRect/>
              </a:stretch>
            </p:blipFill>
            <p:spPr>
              <a:xfrm>
                <a:off x="1443035" y="1890134"/>
                <a:ext cx="907272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65D12984-C96B-4FB0-8847-45FB2A3E2A03}"/>
                  </a:ext>
                </a:extLst>
              </p14:cNvPr>
              <p14:cNvContentPartPr/>
              <p14:nvPr/>
            </p14:nvContentPartPr>
            <p14:xfrm>
              <a:off x="3217475" y="4294214"/>
              <a:ext cx="6500520" cy="262080"/>
            </p14:xfrm>
          </p:contentPart>
        </mc:Choice>
        <mc:Fallback xmlns="">
          <p:pic>
            <p:nvPicPr>
              <p:cNvPr id="5" name="Ink 4">
                <a:extLst>
                  <a:ext uri="{FF2B5EF4-FFF2-40B4-BE49-F238E27FC236}">
                    <a16:creationId xmlns:a16="http://schemas.microsoft.com/office/drawing/2014/main" id="{65D12984-C96B-4FB0-8847-45FB2A3E2A03}"/>
                  </a:ext>
                </a:extLst>
              </p:cNvPr>
              <p:cNvPicPr/>
              <p:nvPr/>
            </p:nvPicPr>
            <p:blipFill>
              <a:blip r:embed="rId5"/>
              <a:stretch>
                <a:fillRect/>
              </a:stretch>
            </p:blipFill>
            <p:spPr>
              <a:xfrm>
                <a:off x="3181475" y="4222214"/>
                <a:ext cx="657216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2242DA7B-B1FE-446C-B9FD-078A63CF8EB7}"/>
                  </a:ext>
                </a:extLst>
              </p14:cNvPr>
              <p14:cNvContentPartPr/>
              <p14:nvPr/>
            </p14:nvContentPartPr>
            <p14:xfrm>
              <a:off x="699275" y="4843214"/>
              <a:ext cx="2313360" cy="15840"/>
            </p14:xfrm>
          </p:contentPart>
        </mc:Choice>
        <mc:Fallback xmlns="">
          <p:pic>
            <p:nvPicPr>
              <p:cNvPr id="6" name="Ink 5">
                <a:extLst>
                  <a:ext uri="{FF2B5EF4-FFF2-40B4-BE49-F238E27FC236}">
                    <a16:creationId xmlns:a16="http://schemas.microsoft.com/office/drawing/2014/main" id="{2242DA7B-B1FE-446C-B9FD-078A63CF8EB7}"/>
                  </a:ext>
                </a:extLst>
              </p:cNvPr>
              <p:cNvPicPr/>
              <p:nvPr/>
            </p:nvPicPr>
            <p:blipFill>
              <a:blip r:embed="rId7"/>
              <a:stretch>
                <a:fillRect/>
              </a:stretch>
            </p:blipFill>
            <p:spPr>
              <a:xfrm>
                <a:off x="663275" y="4771214"/>
                <a:ext cx="2385000" cy="159480"/>
              </a:xfrm>
              <a:prstGeom prst="rect">
                <a:avLst/>
              </a:prstGeom>
            </p:spPr>
          </p:pic>
        </mc:Fallback>
      </mc:AlternateContent>
    </p:spTree>
    <p:extLst>
      <p:ext uri="{BB962C8B-B14F-4D97-AF65-F5344CB8AC3E}">
        <p14:creationId xmlns:p14="http://schemas.microsoft.com/office/powerpoint/2010/main" val="2689172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4. Discussion</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941294"/>
            <a:ext cx="10714975" cy="5549153"/>
          </a:xfrm>
        </p:spPr>
        <p:txBody>
          <a:bodyPr>
            <a:normAutofit lnSpcReduction="10000"/>
          </a:bodyPr>
          <a:lstStyle/>
          <a:p>
            <a:r>
              <a:rPr lang="en-US" sz="2800" dirty="0"/>
              <a:t>The results - statistical sensibility to the factor of </a:t>
            </a:r>
            <a:r>
              <a:rPr lang="en-US" sz="2800" b="1" dirty="0"/>
              <a:t>type of newspaper</a:t>
            </a:r>
            <a:r>
              <a:rPr lang="en-US" sz="2800" dirty="0"/>
              <a:t>, as the Serbian corpus has shown </a:t>
            </a:r>
            <a:r>
              <a:rPr lang="sr-Latn-RS" sz="2800" dirty="0"/>
              <a:t>the </a:t>
            </a:r>
            <a:r>
              <a:rPr lang="en-US" sz="2800" dirty="0"/>
              <a:t>greatest level of affect</a:t>
            </a:r>
            <a:r>
              <a:rPr lang="sr-Latn-RS" sz="2800" dirty="0"/>
              <a:t>ive</a:t>
            </a:r>
            <a:r>
              <a:rPr lang="en-US" sz="2800" dirty="0"/>
              <a:t>ness at the level of </a:t>
            </a:r>
            <a:r>
              <a:rPr lang="en-US" sz="2800" i="1" dirty="0" err="1"/>
              <a:t>Blic</a:t>
            </a:r>
            <a:r>
              <a:rPr lang="en-US" sz="2800" dirty="0"/>
              <a:t>, the only tabloid-like journal</a:t>
            </a:r>
            <a:r>
              <a:rPr lang="sr-Latn-RS" sz="2800" dirty="0"/>
              <a:t>. </a:t>
            </a:r>
          </a:p>
          <a:p>
            <a:r>
              <a:rPr lang="en-US" sz="2800" i="1" dirty="0" err="1"/>
              <a:t>Blic</a:t>
            </a:r>
            <a:r>
              <a:rPr lang="en-US" sz="2800" dirty="0"/>
              <a:t> use</a:t>
            </a:r>
            <a:r>
              <a:rPr lang="sr-Latn-RS" sz="2800" dirty="0"/>
              <a:t>d</a:t>
            </a:r>
            <a:r>
              <a:rPr lang="en-US" sz="2800" dirty="0"/>
              <a:t> more “Higher F” and “Higher P” values than other Serbian media, except for </a:t>
            </a:r>
            <a:r>
              <a:rPr lang="en-US" sz="2800" i="1" dirty="0"/>
              <a:t>Danas</a:t>
            </a:r>
            <a:r>
              <a:rPr lang="sr-Latn-RS" sz="2800" i="1" dirty="0"/>
              <a:t>,</a:t>
            </a:r>
            <a:r>
              <a:rPr lang="en-US" sz="2800" dirty="0"/>
              <a:t> </a:t>
            </a:r>
            <a:r>
              <a:rPr lang="sr-Latn-RS" sz="2800" dirty="0"/>
              <a:t>the government-opposing daily</a:t>
            </a:r>
            <a:r>
              <a:rPr lang="en-US" sz="2800" dirty="0"/>
              <a:t>, close to it.</a:t>
            </a:r>
          </a:p>
          <a:p>
            <a:r>
              <a:rPr lang="sr-Latn-RS" sz="2800" dirty="0"/>
              <a:t>The same </a:t>
            </a:r>
            <a:r>
              <a:rPr lang="sr-Latn-RS" sz="2800" b="1" dirty="0"/>
              <a:t>could not </a:t>
            </a:r>
            <a:r>
              <a:rPr lang="sr-Latn-RS" sz="2800" dirty="0"/>
              <a:t>be claimed for any </a:t>
            </a:r>
            <a:r>
              <a:rPr lang="en-US" sz="2800" dirty="0"/>
              <a:t>English</a:t>
            </a:r>
            <a:r>
              <a:rPr lang="sr-Latn-RS" sz="2800" dirty="0"/>
              <a:t>-language newspaper, independent or conservative, not even </a:t>
            </a:r>
            <a:r>
              <a:rPr lang="sr-Latn-RS" sz="2800" i="1" dirty="0"/>
              <a:t>The</a:t>
            </a:r>
            <a:r>
              <a:rPr lang="en-US" sz="2800" i="1" dirty="0"/>
              <a:t> Washington Times</a:t>
            </a:r>
            <a:r>
              <a:rPr lang="en-US" sz="2800" dirty="0"/>
              <a:t>. </a:t>
            </a:r>
          </a:p>
          <a:p>
            <a:r>
              <a:rPr lang="en-US" sz="2800" dirty="0"/>
              <a:t>More reservedness in terms of affect</a:t>
            </a:r>
            <a:r>
              <a:rPr lang="sr-Latn-RS" sz="2800" dirty="0"/>
              <a:t>ive</a:t>
            </a:r>
            <a:r>
              <a:rPr lang="en-US" sz="2800" dirty="0"/>
              <a:t>ness is registered with established and government-prone media, such as </a:t>
            </a:r>
            <a:r>
              <a:rPr lang="en-US" sz="2800" i="1" dirty="0"/>
              <a:t>The New York Times</a:t>
            </a:r>
            <a:r>
              <a:rPr lang="en-US" sz="2800" dirty="0"/>
              <a:t> and </a:t>
            </a:r>
            <a:r>
              <a:rPr lang="en-US" sz="2800" i="1" dirty="0"/>
              <a:t>Politika</a:t>
            </a:r>
            <a:r>
              <a:rPr lang="en-US" sz="2800" dirty="0"/>
              <a:t>.</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8450915-B5E9-45C9-A4EB-4DC5936C7626}"/>
                  </a:ext>
                </a:extLst>
              </p14:cNvPr>
              <p14:cNvContentPartPr/>
              <p14:nvPr/>
            </p14:nvContentPartPr>
            <p14:xfrm>
              <a:off x="3550115" y="2885894"/>
              <a:ext cx="6365160" cy="126720"/>
            </p14:xfrm>
          </p:contentPart>
        </mc:Choice>
        <mc:Fallback xmlns="">
          <p:pic>
            <p:nvPicPr>
              <p:cNvPr id="4" name="Ink 3">
                <a:extLst>
                  <a:ext uri="{FF2B5EF4-FFF2-40B4-BE49-F238E27FC236}">
                    <a16:creationId xmlns:a16="http://schemas.microsoft.com/office/drawing/2014/main" id="{08450915-B5E9-45C9-A4EB-4DC5936C7626}"/>
                  </a:ext>
                </a:extLst>
              </p:cNvPr>
              <p:cNvPicPr/>
              <p:nvPr/>
            </p:nvPicPr>
            <p:blipFill>
              <a:blip r:embed="rId3"/>
              <a:stretch>
                <a:fillRect/>
              </a:stretch>
            </p:blipFill>
            <p:spPr>
              <a:xfrm>
                <a:off x="3514115" y="2813894"/>
                <a:ext cx="64368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99BEDA1D-E860-450C-A5E2-AD0B79E20B40}"/>
                  </a:ext>
                </a:extLst>
              </p14:cNvPr>
              <p14:cNvContentPartPr/>
              <p14:nvPr/>
            </p14:nvContentPartPr>
            <p14:xfrm>
              <a:off x="688115" y="3356414"/>
              <a:ext cx="3428280" cy="167040"/>
            </p14:xfrm>
          </p:contentPart>
        </mc:Choice>
        <mc:Fallback xmlns="">
          <p:pic>
            <p:nvPicPr>
              <p:cNvPr id="5" name="Ink 4">
                <a:extLst>
                  <a:ext uri="{FF2B5EF4-FFF2-40B4-BE49-F238E27FC236}">
                    <a16:creationId xmlns:a16="http://schemas.microsoft.com/office/drawing/2014/main" id="{99BEDA1D-E860-450C-A5E2-AD0B79E20B40}"/>
                  </a:ext>
                </a:extLst>
              </p:cNvPr>
              <p:cNvPicPr/>
              <p:nvPr/>
            </p:nvPicPr>
            <p:blipFill>
              <a:blip r:embed="rId5"/>
              <a:stretch>
                <a:fillRect/>
              </a:stretch>
            </p:blipFill>
            <p:spPr>
              <a:xfrm>
                <a:off x="652115" y="3284414"/>
                <a:ext cx="34999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8FC4D3CB-20F2-4A2E-ADB2-F531F742087A}"/>
                  </a:ext>
                </a:extLst>
              </p14:cNvPr>
              <p14:cNvContentPartPr/>
              <p14:nvPr/>
            </p14:nvContentPartPr>
            <p14:xfrm>
              <a:off x="2501075" y="4258934"/>
              <a:ext cx="6455160" cy="143280"/>
            </p14:xfrm>
          </p:contentPart>
        </mc:Choice>
        <mc:Fallback xmlns="">
          <p:pic>
            <p:nvPicPr>
              <p:cNvPr id="6" name="Ink 5">
                <a:extLst>
                  <a:ext uri="{FF2B5EF4-FFF2-40B4-BE49-F238E27FC236}">
                    <a16:creationId xmlns:a16="http://schemas.microsoft.com/office/drawing/2014/main" id="{8FC4D3CB-20F2-4A2E-ADB2-F531F742087A}"/>
                  </a:ext>
                </a:extLst>
              </p:cNvPr>
              <p:cNvPicPr/>
              <p:nvPr/>
            </p:nvPicPr>
            <p:blipFill>
              <a:blip r:embed="rId7"/>
              <a:stretch>
                <a:fillRect/>
              </a:stretch>
            </p:blipFill>
            <p:spPr>
              <a:xfrm>
                <a:off x="2465075" y="4186934"/>
                <a:ext cx="6526800" cy="286920"/>
              </a:xfrm>
              <a:prstGeom prst="rect">
                <a:avLst/>
              </a:prstGeom>
            </p:spPr>
          </p:pic>
        </mc:Fallback>
      </mc:AlternateContent>
    </p:spTree>
    <p:extLst>
      <p:ext uri="{BB962C8B-B14F-4D97-AF65-F5344CB8AC3E}">
        <p14:creationId xmlns:p14="http://schemas.microsoft.com/office/powerpoint/2010/main" val="1696594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5. Conclusion</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941294"/>
            <a:ext cx="10714975" cy="5549153"/>
          </a:xfrm>
        </p:spPr>
        <p:txBody>
          <a:bodyPr>
            <a:normAutofit fontScale="92500" lnSpcReduction="10000"/>
          </a:bodyPr>
          <a:lstStyle/>
          <a:p>
            <a:r>
              <a:rPr lang="sr-Latn-RS" sz="4000" dirty="0"/>
              <a:t> </a:t>
            </a:r>
            <a:r>
              <a:rPr lang="en-US" sz="4000" dirty="0"/>
              <a:t>In terms of conceptualizations</a:t>
            </a:r>
            <a:r>
              <a:rPr lang="sr-Latn-RS" sz="4000" dirty="0"/>
              <a:t> -</a:t>
            </a:r>
            <a:r>
              <a:rPr lang="en-US" sz="4000" dirty="0"/>
              <a:t> </a:t>
            </a:r>
            <a:r>
              <a:rPr lang="en-US" sz="3600" dirty="0"/>
              <a:t>NO GREAT DIFFERENCES </a:t>
            </a:r>
            <a:r>
              <a:rPr lang="en-US" sz="4000" dirty="0"/>
              <a:t>between English and Serbian speakers.</a:t>
            </a:r>
            <a:endParaRPr lang="sr-Latn-RS" sz="4000" dirty="0"/>
          </a:p>
          <a:p>
            <a:r>
              <a:rPr lang="sr-Latn-RS" sz="4000" dirty="0"/>
              <a:t> Number of schemas involved per conceptualization, non-metaphorical vs metaphorical expressions, etc.</a:t>
            </a:r>
          </a:p>
          <a:p>
            <a:r>
              <a:rPr lang="sr-Latn-RS" sz="4000" dirty="0"/>
              <a:t> A </a:t>
            </a:r>
            <a:r>
              <a:rPr lang="sr-Latn-RS" sz="4000" b="1" dirty="0"/>
              <a:t>common conceptualizing mechanism</a:t>
            </a:r>
            <a:r>
              <a:rPr lang="sr-Latn-RS" sz="4000" dirty="0"/>
              <a:t>.</a:t>
            </a:r>
          </a:p>
          <a:p>
            <a:r>
              <a:rPr lang="sr-Latn-RS" sz="4000" dirty="0"/>
              <a:t> A</a:t>
            </a:r>
            <a:r>
              <a:rPr lang="en-US" sz="4000" dirty="0"/>
              <a:t> clear </a:t>
            </a:r>
            <a:r>
              <a:rPr lang="en-US" sz="4000" b="1" dirty="0"/>
              <a:t>preponderance of metaphorical </a:t>
            </a:r>
            <a:r>
              <a:rPr lang="en-US" sz="4000" dirty="0"/>
              <a:t>over non-metaphorical conceptualizations when motion is considered.</a:t>
            </a:r>
          </a:p>
          <a:p>
            <a:endParaRPr lang="sr-Latn-RS" sz="4000" dirty="0"/>
          </a:p>
        </p:txBody>
      </p:sp>
    </p:spTree>
    <p:extLst>
      <p:ext uri="{BB962C8B-B14F-4D97-AF65-F5344CB8AC3E}">
        <p14:creationId xmlns:p14="http://schemas.microsoft.com/office/powerpoint/2010/main" val="1785348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5. Conclusion</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941294"/>
            <a:ext cx="10714975" cy="5549153"/>
          </a:xfrm>
        </p:spPr>
        <p:txBody>
          <a:bodyPr>
            <a:normAutofit fontScale="92500"/>
          </a:bodyPr>
          <a:lstStyle/>
          <a:p>
            <a:r>
              <a:rPr lang="sr-Latn-RS" sz="4000" dirty="0"/>
              <a:t> Some of the preliminary conclusions from the paper to </a:t>
            </a:r>
            <a:r>
              <a:rPr lang="en-US" sz="4000" dirty="0"/>
              <a:t>appear</a:t>
            </a:r>
            <a:r>
              <a:rPr lang="sr-Latn-RS" sz="4000" dirty="0"/>
              <a:t> in </a:t>
            </a:r>
            <a:r>
              <a:rPr lang="sr-Latn-RS" sz="4000" i="1" dirty="0"/>
              <a:t>Pragmatics and Cognition </a:t>
            </a:r>
            <a:r>
              <a:rPr lang="sr-Latn-RS" sz="4000" dirty="0"/>
              <a:t>have been validated.</a:t>
            </a:r>
            <a:endParaRPr lang="en-US" sz="4000" dirty="0"/>
          </a:p>
          <a:p>
            <a:r>
              <a:rPr lang="sr-Latn-RS" sz="4000" dirty="0"/>
              <a:t> </a:t>
            </a:r>
            <a:r>
              <a:rPr lang="en-US" sz="4000" dirty="0"/>
              <a:t>The present approach allows for assessing the emotional involvement and the affect</a:t>
            </a:r>
            <a:r>
              <a:rPr lang="sr-Latn-RS" sz="4000" dirty="0"/>
              <a:t>iveness</a:t>
            </a:r>
            <a:r>
              <a:rPr lang="en-US" sz="4000" dirty="0"/>
              <a:t> by the </a:t>
            </a:r>
            <a:r>
              <a:rPr lang="sr-Latn-RS" sz="4000" dirty="0"/>
              <a:t>participants in an act of communication</a:t>
            </a:r>
            <a:r>
              <a:rPr lang="en-US" sz="4000" dirty="0"/>
              <a:t>.</a:t>
            </a:r>
          </a:p>
          <a:p>
            <a:r>
              <a:rPr lang="sr-Latn-RS" sz="4000" dirty="0"/>
              <a:t> </a:t>
            </a:r>
            <a:r>
              <a:rPr lang="en-US" sz="4000" dirty="0"/>
              <a:t>The higher the usage of +valence schemas, the more affectively colored communication.</a:t>
            </a:r>
          </a:p>
        </p:txBody>
      </p:sp>
    </p:spTree>
    <p:extLst>
      <p:ext uri="{BB962C8B-B14F-4D97-AF65-F5344CB8AC3E}">
        <p14:creationId xmlns:p14="http://schemas.microsoft.com/office/powerpoint/2010/main" val="2661824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5. Conclusion</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941294"/>
            <a:ext cx="10714975" cy="5549153"/>
          </a:xfrm>
        </p:spPr>
        <p:txBody>
          <a:bodyPr>
            <a:normAutofit/>
          </a:bodyPr>
          <a:lstStyle/>
          <a:p>
            <a:r>
              <a:rPr lang="sr-Latn-RS" sz="4400" dirty="0"/>
              <a:t> </a:t>
            </a:r>
            <a:r>
              <a:rPr lang="en-US" sz="4400" dirty="0"/>
              <a:t>The topic that exhibited more affected conceptualizations is </a:t>
            </a:r>
            <a:r>
              <a:rPr lang="en-US" sz="4400" b="1" dirty="0"/>
              <a:t>war </a:t>
            </a:r>
            <a:r>
              <a:rPr lang="en-US" sz="4400" dirty="0"/>
              <a:t>but with a different rate in the English and Serbian media.</a:t>
            </a:r>
            <a:endParaRPr lang="sr-Latn-RS" sz="4400" dirty="0"/>
          </a:p>
          <a:p>
            <a:r>
              <a:rPr lang="sr-Latn-RS" sz="4400" dirty="0"/>
              <a:t> A clear indication of different attitudes toward the same topics, e.g. the war in Ukraine, economic issues, political integration, etc. </a:t>
            </a:r>
            <a:endParaRPr lang="en-US" sz="4400" dirty="0"/>
          </a:p>
        </p:txBody>
      </p:sp>
    </p:spTree>
    <p:extLst>
      <p:ext uri="{BB962C8B-B14F-4D97-AF65-F5344CB8AC3E}">
        <p14:creationId xmlns:p14="http://schemas.microsoft.com/office/powerpoint/2010/main" val="304763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5. Conclusion</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941294"/>
            <a:ext cx="10714975" cy="5549153"/>
          </a:xfrm>
        </p:spPr>
        <p:txBody>
          <a:bodyPr>
            <a:normAutofit/>
          </a:bodyPr>
          <a:lstStyle/>
          <a:p>
            <a:r>
              <a:rPr lang="sr-Latn-RS" sz="3600" dirty="0"/>
              <a:t> </a:t>
            </a:r>
            <a:r>
              <a:rPr lang="en-US" sz="3600" dirty="0"/>
              <a:t>The</a:t>
            </a:r>
            <a:r>
              <a:rPr lang="sr-Latn-RS" sz="3600" dirty="0"/>
              <a:t> present</a:t>
            </a:r>
            <a:r>
              <a:rPr lang="en-US" sz="3600" dirty="0"/>
              <a:t> approach and methodology  - applicable to measure the emotional load based on the conceptual building blocks and their scalarity, even with not so obvious cases of language use.</a:t>
            </a:r>
          </a:p>
          <a:p>
            <a:r>
              <a:rPr lang="sr-Latn-RS" sz="3600" dirty="0"/>
              <a:t> </a:t>
            </a:r>
            <a:r>
              <a:rPr lang="en-US" sz="3600" dirty="0"/>
              <a:t>Empirically demonstrated</a:t>
            </a:r>
            <a:r>
              <a:rPr lang="sr-Latn-RS" sz="3600" dirty="0"/>
              <a:t> </a:t>
            </a:r>
            <a:r>
              <a:rPr lang="en-US" sz="3600" dirty="0"/>
              <a:t> </a:t>
            </a:r>
            <a:endParaRPr lang="sr-Latn-RS" sz="3600" dirty="0"/>
          </a:p>
          <a:p>
            <a:pPr lvl="1">
              <a:buFontTx/>
              <a:buChar char="-"/>
            </a:pPr>
            <a:r>
              <a:rPr lang="sr-Latn-RS" sz="3400" dirty="0"/>
              <a:t> how formal criteria can be applied to tackle aspects of meaning generation</a:t>
            </a:r>
            <a:r>
              <a:rPr lang="en-US" sz="3400" dirty="0"/>
              <a:t> and </a:t>
            </a:r>
            <a:endParaRPr lang="sr-Latn-RS" sz="3400" dirty="0"/>
          </a:p>
          <a:p>
            <a:pPr lvl="1">
              <a:buFontTx/>
              <a:buChar char="-"/>
            </a:pPr>
            <a:r>
              <a:rPr lang="sr-Latn-RS" sz="3400" dirty="0"/>
              <a:t> how</a:t>
            </a:r>
            <a:r>
              <a:rPr lang="en-US" sz="3400" dirty="0"/>
              <a:t> variation in terms of scalarity </a:t>
            </a:r>
            <a:r>
              <a:rPr lang="sr-Latn-RS" sz="3400" dirty="0"/>
              <a:t>could be interpreted to reveal pragmatic effects</a:t>
            </a:r>
            <a:r>
              <a:rPr lang="en-US" sz="3400" dirty="0"/>
              <a:t>.</a:t>
            </a:r>
          </a:p>
        </p:txBody>
      </p:sp>
    </p:spTree>
    <p:extLst>
      <p:ext uri="{BB962C8B-B14F-4D97-AF65-F5344CB8AC3E}">
        <p14:creationId xmlns:p14="http://schemas.microsoft.com/office/powerpoint/2010/main" val="2130101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References</a:t>
            </a:r>
            <a:r>
              <a:rPr lang="sr-Latn-RS" b="1" dirty="0"/>
              <a:t> and literature</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941294"/>
            <a:ext cx="10714975" cy="5549153"/>
          </a:xfrm>
        </p:spPr>
        <p:txBody>
          <a:bodyPr>
            <a:noAutofit/>
          </a:bodyPr>
          <a:lstStyle/>
          <a:p>
            <a:pPr>
              <a:spcBef>
                <a:spcPts val="0"/>
              </a:spcBef>
              <a:spcAft>
                <a:spcPts val="0"/>
              </a:spcAft>
            </a:pPr>
            <a:r>
              <a:rPr lang="en-US" sz="1400" dirty="0"/>
              <a:t>Antovi</a:t>
            </a:r>
            <a:r>
              <a:rPr lang="sr-Latn-RS" sz="1400" dirty="0"/>
              <a:t>ć, M., Jovanović, V. Ž. &amp; Figar, V. (2023). </a:t>
            </a:r>
            <a:r>
              <a:rPr lang="en-US" sz="1400" dirty="0"/>
              <a:t>Dynamic Schematic Complexes:</a:t>
            </a:r>
            <a:r>
              <a:rPr lang="sr-Latn-RS" sz="1400" dirty="0"/>
              <a:t> </a:t>
            </a:r>
            <a:r>
              <a:rPr lang="en-US" sz="1400" dirty="0"/>
              <a:t>Image Schema Interaction in Music and Language Cognition Reveals a Potential for</a:t>
            </a:r>
            <a:r>
              <a:rPr lang="sr-Latn-RS" sz="1400" dirty="0"/>
              <a:t> </a:t>
            </a:r>
            <a:r>
              <a:rPr lang="en-US" sz="1400" dirty="0"/>
              <a:t>Computational Affect Detection</a:t>
            </a:r>
            <a:r>
              <a:rPr lang="sr-Latn-RS" sz="1400" dirty="0"/>
              <a:t>. </a:t>
            </a:r>
            <a:r>
              <a:rPr lang="sr-Latn-RS" sz="1400" i="1" dirty="0"/>
              <a:t>Pragmatics and Cognition, </a:t>
            </a:r>
            <a:r>
              <a:rPr lang="sr-Latn-RS" sz="1400" dirty="0"/>
              <a:t>(in press).</a:t>
            </a:r>
            <a:endParaRPr lang="en-US" sz="1400" dirty="0"/>
          </a:p>
          <a:p>
            <a:pPr>
              <a:spcBef>
                <a:spcPts val="0"/>
              </a:spcBef>
              <a:spcAft>
                <a:spcPts val="0"/>
              </a:spcAft>
            </a:pPr>
            <a:r>
              <a:rPr lang="en-US" sz="1400" dirty="0" err="1"/>
              <a:t>Antović</a:t>
            </a:r>
            <a:r>
              <a:rPr lang="en-US" sz="1400" dirty="0"/>
              <a:t>, M. (2022). </a:t>
            </a:r>
            <a:r>
              <a:rPr lang="en-US" sz="1400" i="1" dirty="0"/>
              <a:t>Multilevel Grounding: A Theory Of Musical Meaning</a:t>
            </a:r>
            <a:r>
              <a:rPr lang="en-US" sz="1400" dirty="0"/>
              <a:t>. New York: Routledge.</a:t>
            </a:r>
          </a:p>
          <a:p>
            <a:pPr>
              <a:spcBef>
                <a:spcPts val="0"/>
              </a:spcBef>
              <a:spcAft>
                <a:spcPts val="0"/>
              </a:spcAft>
            </a:pPr>
            <a:r>
              <a:rPr lang="en-US" sz="1400" dirty="0"/>
              <a:t>Barrett, L. F. (2006). Solving the emotion paradox: Categorization and the experience of emotion. </a:t>
            </a:r>
            <a:r>
              <a:rPr lang="en-US" sz="1400" i="1" dirty="0"/>
              <a:t>Personality and Social Psychology Review</a:t>
            </a:r>
            <a:r>
              <a:rPr lang="en-US" sz="1400" dirty="0"/>
              <a:t>, </a:t>
            </a:r>
            <a:r>
              <a:rPr lang="en-US" sz="1400" i="1" dirty="0"/>
              <a:t>10</a:t>
            </a:r>
            <a:r>
              <a:rPr lang="en-US" sz="1400" dirty="0"/>
              <a:t>(1), 20–46.</a:t>
            </a:r>
          </a:p>
          <a:p>
            <a:pPr>
              <a:spcBef>
                <a:spcPts val="0"/>
              </a:spcBef>
              <a:spcAft>
                <a:spcPts val="0"/>
              </a:spcAft>
            </a:pPr>
            <a:r>
              <a:rPr lang="en-US" sz="1400" dirty="0"/>
              <a:t>Cameron, L. (2007a). The affective discourse dynamics of metaphor clustering. </a:t>
            </a:r>
            <a:r>
              <a:rPr lang="en-US" sz="1400" i="1" dirty="0" err="1"/>
              <a:t>Ilha</a:t>
            </a:r>
            <a:r>
              <a:rPr lang="en-US" sz="1400" i="1" dirty="0"/>
              <a:t> do </a:t>
            </a:r>
            <a:r>
              <a:rPr lang="en-US" sz="1400" i="1" dirty="0" err="1"/>
              <a:t>Destero</a:t>
            </a:r>
            <a:r>
              <a:rPr lang="en-US" sz="1400" i="1" dirty="0"/>
              <a:t> Florianopolis</a:t>
            </a:r>
            <a:r>
              <a:rPr lang="en-US" sz="1400" dirty="0"/>
              <a:t>, </a:t>
            </a:r>
            <a:r>
              <a:rPr lang="en-US" sz="1400" i="1" dirty="0"/>
              <a:t>53</a:t>
            </a:r>
            <a:r>
              <a:rPr lang="en-US" sz="1400" dirty="0"/>
              <a:t>, 41–61.</a:t>
            </a:r>
          </a:p>
          <a:p>
            <a:pPr>
              <a:spcBef>
                <a:spcPts val="0"/>
              </a:spcBef>
              <a:spcAft>
                <a:spcPts val="0"/>
              </a:spcAft>
            </a:pPr>
            <a:r>
              <a:rPr lang="en-US" sz="1400" dirty="0"/>
              <a:t>Cameron, L. (2007b). Patterns of metaphor use in reconciliation talk. </a:t>
            </a:r>
            <a:r>
              <a:rPr lang="en-US" sz="1400" i="1" dirty="0"/>
              <a:t>Discourse and Society</a:t>
            </a:r>
            <a:r>
              <a:rPr lang="en-US" sz="1400" dirty="0"/>
              <a:t>, </a:t>
            </a:r>
            <a:r>
              <a:rPr lang="en-US" sz="1400" i="1" dirty="0"/>
              <a:t>18</a:t>
            </a:r>
            <a:r>
              <a:rPr lang="en-US" sz="1400" dirty="0"/>
              <a:t>(2), 197–222.</a:t>
            </a:r>
          </a:p>
          <a:p>
            <a:pPr>
              <a:spcBef>
                <a:spcPts val="0"/>
              </a:spcBef>
              <a:spcAft>
                <a:spcPts val="0"/>
              </a:spcAft>
            </a:pPr>
            <a:r>
              <a:rPr lang="en-US" sz="1400" dirty="0"/>
              <a:t>Cameron, L.</a:t>
            </a:r>
            <a:r>
              <a:rPr lang="sr-Latn-RS" sz="1400" dirty="0"/>
              <a:t> </a:t>
            </a:r>
            <a:r>
              <a:rPr lang="en-US" sz="1400" dirty="0"/>
              <a:t>J. and J.H. </a:t>
            </a:r>
            <a:r>
              <a:rPr lang="en-US" sz="1400" dirty="0" err="1"/>
              <a:t>Stelma</a:t>
            </a:r>
            <a:r>
              <a:rPr lang="en-US" sz="1400" dirty="0"/>
              <a:t> (2004). Metaphor clusters in discourse. </a:t>
            </a:r>
            <a:r>
              <a:rPr lang="en-US" sz="1400" i="1" dirty="0"/>
              <a:t>Journal of Applied Linguistics</a:t>
            </a:r>
            <a:r>
              <a:rPr lang="en-US" sz="1400" dirty="0"/>
              <a:t>, </a:t>
            </a:r>
            <a:r>
              <a:rPr lang="en-US" sz="1400" i="1" dirty="0"/>
              <a:t>1</a:t>
            </a:r>
            <a:r>
              <a:rPr lang="en-US" sz="1400" dirty="0"/>
              <a:t>(2), 107–136.</a:t>
            </a:r>
          </a:p>
          <a:p>
            <a:pPr>
              <a:spcBef>
                <a:spcPts val="0"/>
              </a:spcBef>
              <a:spcAft>
                <a:spcPts val="0"/>
              </a:spcAft>
            </a:pPr>
            <a:r>
              <a:rPr lang="en-US" sz="1400" dirty="0" err="1"/>
              <a:t>Cienki</a:t>
            </a:r>
            <a:r>
              <a:rPr lang="en-US" sz="1400" dirty="0"/>
              <a:t>, A. (1997). Some properties and groupings of image schemas. In M. </a:t>
            </a:r>
            <a:r>
              <a:rPr lang="en-US" sz="1400" dirty="0" err="1"/>
              <a:t>Verspoor</a:t>
            </a:r>
            <a:r>
              <a:rPr lang="en-US" sz="1400" dirty="0"/>
              <a:t>, K. D. Lee, &amp; E. Sweetser (Eds.). </a:t>
            </a:r>
            <a:r>
              <a:rPr lang="en-US" sz="1400" i="1" dirty="0"/>
              <a:t>Lexical and Syntactical Constructions and the Construction of Meaning </a:t>
            </a:r>
            <a:r>
              <a:rPr lang="en-US" sz="1400" dirty="0"/>
              <a:t>(pp. 3–15). Amsterdam: John Benjamins.</a:t>
            </a:r>
          </a:p>
          <a:p>
            <a:pPr>
              <a:spcBef>
                <a:spcPts val="0"/>
              </a:spcBef>
              <a:spcAft>
                <a:spcPts val="0"/>
              </a:spcAft>
            </a:pPr>
            <a:r>
              <a:rPr lang="en-US" sz="1400" dirty="0" err="1"/>
              <a:t>Clausner</a:t>
            </a:r>
            <a:r>
              <a:rPr lang="en-US" sz="1400" dirty="0"/>
              <a:t> T. C. &amp; Croft W. (1999). Domains and image schemas. </a:t>
            </a:r>
            <a:r>
              <a:rPr lang="en-US" sz="1400" i="1" dirty="0"/>
              <a:t>Cognitive Linguistics</a:t>
            </a:r>
            <a:r>
              <a:rPr lang="en-US" sz="1400" dirty="0"/>
              <a:t>, </a:t>
            </a:r>
            <a:r>
              <a:rPr lang="en-US" sz="1400" i="1" dirty="0"/>
              <a:t>10</a:t>
            </a:r>
            <a:r>
              <a:rPr lang="en-US" sz="1400" dirty="0"/>
              <a:t>(1), 1–31.</a:t>
            </a:r>
          </a:p>
          <a:p>
            <a:pPr>
              <a:spcBef>
                <a:spcPts val="0"/>
              </a:spcBef>
              <a:spcAft>
                <a:spcPts val="0"/>
              </a:spcAft>
            </a:pPr>
            <a:r>
              <a:rPr lang="en-US" sz="1400" dirty="0" err="1"/>
              <a:t>Dewel</a:t>
            </a:r>
            <a:r>
              <a:rPr lang="en-US" sz="1400" dirty="0"/>
              <a:t>, R. (2005). Dynamic patterns of CONTAINMENT. In </a:t>
            </a:r>
            <a:r>
              <a:rPr lang="en-US" sz="1400" dirty="0" err="1"/>
              <a:t>Hampe</a:t>
            </a:r>
            <a:r>
              <a:rPr lang="en-US" sz="1400" dirty="0"/>
              <a:t>, B. (Ed.). </a:t>
            </a:r>
            <a:r>
              <a:rPr lang="en-US" sz="1400" i="1" dirty="0"/>
              <a:t>From Perception to Meaning. Image Schemas in Cognitive Linguistics </a:t>
            </a:r>
            <a:r>
              <a:rPr lang="en-US" sz="1400" dirty="0"/>
              <a:t>(pp. 369–394). Berlin and New York: Mouton de Gruyter.</a:t>
            </a:r>
          </a:p>
          <a:p>
            <a:pPr>
              <a:spcBef>
                <a:spcPts val="0"/>
              </a:spcBef>
              <a:spcAft>
                <a:spcPts val="0"/>
              </a:spcAft>
            </a:pPr>
            <a:r>
              <a:rPr lang="en-US" sz="1400" dirty="0"/>
              <a:t>Duncan, S., &amp; Barrett, L. F. (2007). Affect is a form of cognition: A neurobiological analysis. </a:t>
            </a:r>
            <a:r>
              <a:rPr lang="en-US" sz="1400" i="1" dirty="0"/>
              <a:t>Cognition and Emotion</a:t>
            </a:r>
            <a:r>
              <a:rPr lang="en-US" sz="1400" dirty="0"/>
              <a:t>, </a:t>
            </a:r>
            <a:r>
              <a:rPr lang="en-US" sz="1400" i="1" dirty="0"/>
              <a:t>21</a:t>
            </a:r>
            <a:r>
              <a:rPr lang="en-US" sz="1400" dirty="0"/>
              <a:t>(6), 1184–1211.</a:t>
            </a:r>
          </a:p>
          <a:p>
            <a:pPr>
              <a:spcBef>
                <a:spcPts val="0"/>
              </a:spcBef>
              <a:spcAft>
                <a:spcPts val="0"/>
              </a:spcAft>
            </a:pPr>
            <a:r>
              <a:rPr lang="en-US" sz="1400" dirty="0"/>
              <a:t>Evans, V. &amp; Green, M. (2006). </a:t>
            </a:r>
            <a:r>
              <a:rPr lang="en-US" sz="1400" i="1" dirty="0"/>
              <a:t>Cognitive Linguistics: An Introduction</a:t>
            </a:r>
            <a:r>
              <a:rPr lang="en-US" sz="1400" dirty="0"/>
              <a:t>. Edinburgh: Edinburgh University Press.</a:t>
            </a:r>
          </a:p>
          <a:p>
            <a:pPr>
              <a:spcBef>
                <a:spcPts val="0"/>
              </a:spcBef>
              <a:spcAft>
                <a:spcPts val="0"/>
              </a:spcAft>
            </a:pPr>
            <a:r>
              <a:rPr lang="en-US" sz="1400" dirty="0"/>
              <a:t>Grady, J. E. (2005). Image schemas and perception: Refining a definition. In </a:t>
            </a:r>
            <a:r>
              <a:rPr lang="en-US" sz="1400" dirty="0" err="1"/>
              <a:t>Hampe</a:t>
            </a:r>
            <a:r>
              <a:rPr lang="en-US" sz="1400" dirty="0"/>
              <a:t>, B. (Ed). </a:t>
            </a:r>
            <a:r>
              <a:rPr lang="en-US" sz="1400" i="1" dirty="0"/>
              <a:t>From Perception to Meaning: Image Schemas in Cognitive Linguistics</a:t>
            </a:r>
            <a:r>
              <a:rPr lang="en-US" sz="1400" dirty="0"/>
              <a:t>. Berlin: Walter de Gruyter, 35–55.</a:t>
            </a:r>
          </a:p>
          <a:p>
            <a:pPr>
              <a:spcBef>
                <a:spcPts val="0"/>
              </a:spcBef>
              <a:spcAft>
                <a:spcPts val="0"/>
              </a:spcAft>
            </a:pPr>
            <a:r>
              <a:rPr lang="en-US" sz="1400" dirty="0" err="1"/>
              <a:t>Hampe</a:t>
            </a:r>
            <a:r>
              <a:rPr lang="en-US" sz="1400" dirty="0"/>
              <a:t>, B. (Ed.) (2005). </a:t>
            </a:r>
            <a:r>
              <a:rPr lang="en-US" sz="1400" i="1" dirty="0"/>
              <a:t>From perception to meaning: Image schemas in cognitive linguistics</a:t>
            </a:r>
            <a:r>
              <a:rPr lang="en-US" sz="1400" dirty="0"/>
              <a:t>. </a:t>
            </a:r>
            <a:r>
              <a:rPr lang="en-US" sz="1400" dirty="0" err="1"/>
              <a:t>Berlin:Walter</a:t>
            </a:r>
            <a:r>
              <a:rPr lang="en-US" sz="1400" dirty="0"/>
              <a:t> de Gruyter.</a:t>
            </a:r>
          </a:p>
          <a:p>
            <a:pPr>
              <a:spcBef>
                <a:spcPts val="0"/>
              </a:spcBef>
              <a:spcAft>
                <a:spcPts val="0"/>
              </a:spcAft>
            </a:pPr>
            <a:r>
              <a:rPr lang="en-US" sz="1400" dirty="0" err="1"/>
              <a:t>Hedblom</a:t>
            </a:r>
            <a:r>
              <a:rPr lang="en-US" sz="1400" dirty="0"/>
              <a:t>, M., </a:t>
            </a:r>
            <a:r>
              <a:rPr lang="en-US" sz="1400" dirty="0" err="1"/>
              <a:t>Kutz</a:t>
            </a:r>
            <a:r>
              <a:rPr lang="en-US" sz="1400" dirty="0"/>
              <a:t>, O., &amp; Neuhaus, F. (2015). Choosing the right path: Image schema theory as a foundation for concept invention. </a:t>
            </a:r>
            <a:r>
              <a:rPr lang="en-US" sz="1400" i="1" dirty="0"/>
              <a:t>Journal of Artificial General Intelligence</a:t>
            </a:r>
            <a:r>
              <a:rPr lang="en-US" sz="1400" dirty="0"/>
              <a:t>, </a:t>
            </a:r>
            <a:r>
              <a:rPr lang="en-US" sz="1400" i="1" dirty="0"/>
              <a:t>6</a:t>
            </a:r>
            <a:r>
              <a:rPr lang="en-US" sz="1400" dirty="0"/>
              <a:t>(1), 21–54.</a:t>
            </a:r>
          </a:p>
          <a:p>
            <a:pPr>
              <a:spcBef>
                <a:spcPts val="0"/>
              </a:spcBef>
              <a:spcAft>
                <a:spcPts val="0"/>
              </a:spcAft>
            </a:pPr>
            <a:r>
              <a:rPr lang="en-US" sz="1400" dirty="0" err="1"/>
              <a:t>Hedblom</a:t>
            </a:r>
            <a:r>
              <a:rPr lang="en-US" sz="1400" dirty="0"/>
              <a:t>, M. M., </a:t>
            </a:r>
            <a:r>
              <a:rPr lang="en-US" sz="1400" dirty="0" err="1"/>
              <a:t>Kutz</a:t>
            </a:r>
            <a:r>
              <a:rPr lang="en-US" sz="1400" dirty="0"/>
              <a:t>, O., &amp; Neuhaus, F. (2016). Image schemas in computational conceptual blending. </a:t>
            </a:r>
            <a:r>
              <a:rPr lang="en-US" sz="1400" i="1" dirty="0"/>
              <a:t>Cognitive Systems Research</a:t>
            </a:r>
            <a:r>
              <a:rPr lang="en-US" sz="1400" dirty="0"/>
              <a:t>, </a:t>
            </a:r>
            <a:r>
              <a:rPr lang="en-US" sz="1400" i="1" dirty="0"/>
              <a:t>39</a:t>
            </a:r>
            <a:r>
              <a:rPr lang="en-US" sz="1400" dirty="0"/>
              <a:t>, 42-57.</a:t>
            </a:r>
          </a:p>
          <a:p>
            <a:pPr>
              <a:spcBef>
                <a:spcPts val="0"/>
              </a:spcBef>
              <a:spcAft>
                <a:spcPts val="0"/>
              </a:spcAft>
            </a:pPr>
            <a:r>
              <a:rPr lang="en-US" sz="1400" dirty="0" err="1"/>
              <a:t>Hedblom</a:t>
            </a:r>
            <a:r>
              <a:rPr lang="en-US" sz="1400" dirty="0"/>
              <a:t>, M., </a:t>
            </a:r>
            <a:r>
              <a:rPr lang="en-US" sz="1400" dirty="0" err="1"/>
              <a:t>Kutz</a:t>
            </a:r>
            <a:r>
              <a:rPr lang="en-US" sz="1400" dirty="0"/>
              <a:t>, O., </a:t>
            </a:r>
            <a:r>
              <a:rPr lang="en-US" sz="1400" dirty="0" err="1"/>
              <a:t>Peñaloza</a:t>
            </a:r>
            <a:r>
              <a:rPr lang="en-US" sz="1400" dirty="0"/>
              <a:t>, R., &amp; </a:t>
            </a:r>
            <a:r>
              <a:rPr lang="en-US" sz="1400" dirty="0" err="1"/>
              <a:t>Guizzardi</a:t>
            </a:r>
            <a:r>
              <a:rPr lang="en-US" sz="1400" dirty="0"/>
              <a:t>, G. (2019). Image Schema Combinations and Complex Events. </a:t>
            </a:r>
            <a:r>
              <a:rPr lang="en-US" sz="1400" i="1" dirty="0" err="1"/>
              <a:t>Künstliche</a:t>
            </a:r>
            <a:r>
              <a:rPr lang="en-US" sz="1400" i="1" dirty="0"/>
              <a:t> </a:t>
            </a:r>
            <a:r>
              <a:rPr lang="en-US" sz="1400" i="1" dirty="0" err="1"/>
              <a:t>Intelligenz</a:t>
            </a:r>
            <a:r>
              <a:rPr lang="en-US" sz="1400" dirty="0"/>
              <a:t>, </a:t>
            </a:r>
            <a:r>
              <a:rPr lang="en-US" sz="1400" i="1" dirty="0"/>
              <a:t>33</a:t>
            </a:r>
            <a:r>
              <a:rPr lang="en-US" sz="1400" dirty="0"/>
              <a:t>, 279–291.</a:t>
            </a:r>
          </a:p>
          <a:p>
            <a:pPr>
              <a:spcBef>
                <a:spcPts val="0"/>
              </a:spcBef>
              <a:spcAft>
                <a:spcPts val="0"/>
              </a:spcAft>
            </a:pPr>
            <a:r>
              <a:rPr lang="en-US" sz="1400" dirty="0"/>
              <a:t>Johnson, M. (1987). </a:t>
            </a:r>
            <a:r>
              <a:rPr lang="en-US" sz="1400" i="1" dirty="0"/>
              <a:t>The body in the mind. The bodily basis of meaning, imagination, and reasoning</a:t>
            </a:r>
            <a:r>
              <a:rPr lang="en-US" sz="1400" dirty="0"/>
              <a:t>. Chicago: The University of Chic</a:t>
            </a:r>
            <a:r>
              <a:rPr lang="sr-Latn-RS" sz="1400" dirty="0"/>
              <a:t>a</a:t>
            </a:r>
            <a:r>
              <a:rPr lang="en-US" sz="1400" dirty="0"/>
              <a:t>go Press.</a:t>
            </a:r>
          </a:p>
        </p:txBody>
      </p:sp>
    </p:spTree>
    <p:extLst>
      <p:ext uri="{BB962C8B-B14F-4D97-AF65-F5344CB8AC3E}">
        <p14:creationId xmlns:p14="http://schemas.microsoft.com/office/powerpoint/2010/main" val="3844787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1. Introduction</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941294"/>
            <a:ext cx="10940079" cy="5549153"/>
          </a:xfrm>
        </p:spPr>
        <p:txBody>
          <a:bodyPr>
            <a:normAutofit fontScale="92500" lnSpcReduction="10000"/>
          </a:bodyPr>
          <a:lstStyle/>
          <a:p>
            <a:r>
              <a:rPr lang="sr-Latn-RS" sz="4400" dirty="0"/>
              <a:t> </a:t>
            </a:r>
            <a:r>
              <a:rPr lang="en-US" sz="4400" dirty="0"/>
              <a:t>The primary interest:</a:t>
            </a:r>
          </a:p>
          <a:p>
            <a:pPr marL="0" indent="0">
              <a:buNone/>
            </a:pPr>
            <a:r>
              <a:rPr lang="en-US" sz="4400" dirty="0"/>
              <a:t>– instantiations based on IS groupings and the </a:t>
            </a:r>
            <a:r>
              <a:rPr lang="sr-Latn-RS" sz="4400" dirty="0"/>
              <a:t>schematic </a:t>
            </a:r>
            <a:r>
              <a:rPr lang="en-US" sz="4400" dirty="0"/>
              <a:t>interaction with </a:t>
            </a:r>
            <a:r>
              <a:rPr lang="en-US" sz="4400" b="1" dirty="0"/>
              <a:t>scale</a:t>
            </a:r>
            <a:r>
              <a:rPr lang="en-US" sz="4400" dirty="0"/>
              <a:t>, </a:t>
            </a:r>
          </a:p>
          <a:p>
            <a:pPr marL="0" indent="0">
              <a:buNone/>
            </a:pPr>
            <a:r>
              <a:rPr lang="en-US" sz="4400" dirty="0"/>
              <a:t>- the</a:t>
            </a:r>
            <a:r>
              <a:rPr lang="sr-Latn-RS" sz="4400" dirty="0"/>
              <a:t>ir distribution within the figurative and </a:t>
            </a:r>
            <a:r>
              <a:rPr lang="en-US" sz="4400" dirty="0"/>
              <a:t>non-figurative language in media coverage. </a:t>
            </a:r>
            <a:endParaRPr lang="sr-Latn-RS" sz="4400" dirty="0"/>
          </a:p>
          <a:p>
            <a:pPr lvl="0">
              <a:spcAft>
                <a:spcPts val="0"/>
              </a:spcAft>
              <a:buClr>
                <a:srgbClr val="A5300F"/>
              </a:buClr>
            </a:pPr>
            <a:r>
              <a:rPr lang="sr-Latn-RS" sz="3600" dirty="0">
                <a:solidFill>
                  <a:prstClr val="black"/>
                </a:solidFill>
              </a:rPr>
              <a:t> </a:t>
            </a:r>
            <a:r>
              <a:rPr lang="en-US" sz="3600" dirty="0">
                <a:solidFill>
                  <a:prstClr val="black"/>
                </a:solidFill>
              </a:rPr>
              <a:t>Targeted IS: </a:t>
            </a:r>
            <a:r>
              <a:rPr lang="en-US" sz="3200" cap="small" dirty="0">
                <a:solidFill>
                  <a:prstClr val="black"/>
                </a:solidFill>
              </a:rPr>
              <a:t>PATH, FORCE, LINK, CONTAINMENT </a:t>
            </a:r>
            <a:r>
              <a:rPr lang="en-US" sz="3600" dirty="0">
                <a:solidFill>
                  <a:prstClr val="black"/>
                </a:solidFill>
              </a:rPr>
              <a:t>and </a:t>
            </a:r>
            <a:r>
              <a:rPr lang="en-US" sz="3200" cap="small" dirty="0">
                <a:solidFill>
                  <a:prstClr val="black"/>
                </a:solidFill>
              </a:rPr>
              <a:t>BALANCE</a:t>
            </a:r>
            <a:r>
              <a:rPr lang="en-US" sz="3600" dirty="0">
                <a:solidFill>
                  <a:prstClr val="black"/>
                </a:solidFill>
              </a:rPr>
              <a:t> </a:t>
            </a:r>
          </a:p>
          <a:p>
            <a:pPr marL="0" lvl="0" indent="0">
              <a:spcAft>
                <a:spcPts val="0"/>
              </a:spcAft>
              <a:buClr>
                <a:srgbClr val="A5300F"/>
              </a:buClr>
              <a:buNone/>
            </a:pPr>
            <a:r>
              <a:rPr lang="en-US" sz="3600" dirty="0">
                <a:solidFill>
                  <a:prstClr val="black"/>
                </a:solidFill>
              </a:rPr>
              <a:t> (</a:t>
            </a:r>
            <a:r>
              <a:rPr lang="en-US" sz="3600" dirty="0" err="1">
                <a:solidFill>
                  <a:prstClr val="black"/>
                </a:solidFill>
              </a:rPr>
              <a:t>Clausner</a:t>
            </a:r>
            <a:r>
              <a:rPr lang="en-US" sz="3600" dirty="0">
                <a:solidFill>
                  <a:prstClr val="black"/>
                </a:solidFill>
              </a:rPr>
              <a:t> &amp; Croft, 1999; Evans &amp; Green, 2006).</a:t>
            </a:r>
            <a:endParaRPr lang="sr-Latn-RS" sz="3600" dirty="0">
              <a:solidFill>
                <a:prstClr val="black"/>
              </a:solidFill>
            </a:endParaRPr>
          </a:p>
        </p:txBody>
      </p:sp>
    </p:spTree>
    <p:extLst>
      <p:ext uri="{BB962C8B-B14F-4D97-AF65-F5344CB8AC3E}">
        <p14:creationId xmlns:p14="http://schemas.microsoft.com/office/powerpoint/2010/main" val="1306672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References</a:t>
            </a:r>
            <a:r>
              <a:rPr lang="sr-Latn-RS" b="1" dirty="0"/>
              <a:t> and literature</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11612" y="833718"/>
            <a:ext cx="10714975" cy="5549153"/>
          </a:xfrm>
        </p:spPr>
        <p:txBody>
          <a:bodyPr>
            <a:noAutofit/>
          </a:bodyPr>
          <a:lstStyle/>
          <a:p>
            <a:pPr>
              <a:lnSpc>
                <a:spcPct val="100000"/>
              </a:lnSpc>
              <a:spcBef>
                <a:spcPts val="0"/>
              </a:spcBef>
              <a:spcAft>
                <a:spcPts val="0"/>
              </a:spcAft>
            </a:pPr>
            <a:r>
              <a:rPr lang="en-US" sz="1300" dirty="0"/>
              <a:t>Johnson, M. (2005). The philosophical significance of image schemas. In </a:t>
            </a:r>
            <a:r>
              <a:rPr lang="en-US" sz="1300" dirty="0" err="1"/>
              <a:t>Hampe</a:t>
            </a:r>
            <a:r>
              <a:rPr lang="en-US" sz="1300" dirty="0"/>
              <a:t>, B. (Eds). </a:t>
            </a:r>
            <a:r>
              <a:rPr lang="en-US" sz="1300" i="1" dirty="0"/>
              <a:t>From Perception to Meaning: Image Schemas in Cognitive Linguistics </a:t>
            </a:r>
            <a:r>
              <a:rPr lang="en-US" sz="1300" dirty="0"/>
              <a:t>(pp. 15–33). Berlin: Walter de Gruyter.</a:t>
            </a:r>
          </a:p>
          <a:p>
            <a:pPr>
              <a:lnSpc>
                <a:spcPct val="100000"/>
              </a:lnSpc>
              <a:spcBef>
                <a:spcPts val="0"/>
              </a:spcBef>
              <a:spcAft>
                <a:spcPts val="0"/>
              </a:spcAft>
            </a:pPr>
            <a:r>
              <a:rPr lang="en-US" sz="1300" dirty="0"/>
              <a:t>Johnson, M. (2007). </a:t>
            </a:r>
            <a:r>
              <a:rPr lang="en-US" sz="1300" i="1" dirty="0"/>
              <a:t>The meaning of the body. Aesthetics of human understanding</a:t>
            </a:r>
            <a:r>
              <a:rPr lang="en-US" sz="1300" dirty="0"/>
              <a:t>. Chicago: The University of Chicago Press.</a:t>
            </a:r>
          </a:p>
          <a:p>
            <a:pPr>
              <a:lnSpc>
                <a:spcPct val="100000"/>
              </a:lnSpc>
              <a:spcBef>
                <a:spcPts val="0"/>
              </a:spcBef>
              <a:spcAft>
                <a:spcPts val="0"/>
              </a:spcAft>
            </a:pPr>
            <a:r>
              <a:rPr lang="en-US" sz="1300" dirty="0" err="1"/>
              <a:t>Krzeszowski</a:t>
            </a:r>
            <a:r>
              <a:rPr lang="en-US" sz="1300" dirty="0"/>
              <a:t>, T. P. (1993). The axiological parameter in preconceptual image schemata. In Geiger, R., &amp; </a:t>
            </a:r>
            <a:r>
              <a:rPr lang="en-US" sz="1300" dirty="0" err="1"/>
              <a:t>Rudzka-Ostyn</a:t>
            </a:r>
            <a:r>
              <a:rPr lang="en-US" sz="1300" dirty="0"/>
              <a:t>, B. (Eds.). </a:t>
            </a:r>
            <a:r>
              <a:rPr lang="en-US" sz="1300" i="1" dirty="0"/>
              <a:t>Conceptualizations and Mental Processing in Language </a:t>
            </a:r>
            <a:r>
              <a:rPr lang="en-US" sz="1300" dirty="0"/>
              <a:t>(pp. 307–330), Berlin &amp; New York: Mouton de Gruyter.</a:t>
            </a:r>
          </a:p>
          <a:p>
            <a:pPr>
              <a:lnSpc>
                <a:spcPct val="100000"/>
              </a:lnSpc>
              <a:spcBef>
                <a:spcPts val="0"/>
              </a:spcBef>
              <a:spcAft>
                <a:spcPts val="0"/>
              </a:spcAft>
            </a:pPr>
            <a:r>
              <a:rPr lang="en-US" sz="1300" dirty="0"/>
              <a:t>Lakoff, G. (1987). </a:t>
            </a:r>
            <a:r>
              <a:rPr lang="en-US" sz="1300" i="1" dirty="0"/>
              <a:t>Women, fire, and dangerous things: What categories reveal about the mind</a:t>
            </a:r>
            <a:r>
              <a:rPr lang="en-US" sz="1300" dirty="0"/>
              <a:t>. Chicago: The University of Chicago P.</a:t>
            </a:r>
          </a:p>
          <a:p>
            <a:pPr>
              <a:lnSpc>
                <a:spcPct val="100000"/>
              </a:lnSpc>
              <a:spcBef>
                <a:spcPts val="0"/>
              </a:spcBef>
              <a:spcAft>
                <a:spcPts val="0"/>
              </a:spcAft>
            </a:pPr>
            <a:r>
              <a:rPr lang="en-US" sz="1300" dirty="0"/>
              <a:t>Lakoff, G., &amp; Johnson, M. (1980). </a:t>
            </a:r>
            <a:r>
              <a:rPr lang="en-US" sz="1300" i="1" dirty="0"/>
              <a:t>Metaphors we live by</a:t>
            </a:r>
            <a:r>
              <a:rPr lang="en-US" sz="1300" dirty="0"/>
              <a:t>. Chicago: The University of Chicago Press.</a:t>
            </a:r>
          </a:p>
          <a:p>
            <a:pPr>
              <a:lnSpc>
                <a:spcPct val="100000"/>
              </a:lnSpc>
              <a:spcBef>
                <a:spcPts val="0"/>
              </a:spcBef>
              <a:spcAft>
                <a:spcPts val="0"/>
              </a:spcAft>
            </a:pPr>
            <a:r>
              <a:rPr lang="en-US" sz="1300" dirty="0"/>
              <a:t>Lakoff, G., &amp; Johnson, M. (1999). </a:t>
            </a:r>
            <a:r>
              <a:rPr lang="en-US" sz="1300" i="1" dirty="0"/>
              <a:t>Philosophy in the flesh: The embodied mind and its challenge to Western thought</a:t>
            </a:r>
            <a:r>
              <a:rPr lang="en-US" sz="1300" dirty="0"/>
              <a:t>. New York: Basic Books.</a:t>
            </a:r>
          </a:p>
          <a:p>
            <a:pPr>
              <a:lnSpc>
                <a:spcPct val="100000"/>
              </a:lnSpc>
              <a:spcBef>
                <a:spcPts val="0"/>
              </a:spcBef>
              <a:spcAft>
                <a:spcPts val="0"/>
              </a:spcAft>
            </a:pPr>
            <a:r>
              <a:rPr lang="en-US" sz="1300" dirty="0"/>
              <a:t>Lakoff, G., &amp; Turner, M. (1989). </a:t>
            </a:r>
            <a:r>
              <a:rPr lang="en-US" sz="1300" i="1" dirty="0"/>
              <a:t>More than cool reason: A field guide to poetic metaphor</a:t>
            </a:r>
            <a:r>
              <a:rPr lang="en-US" sz="1300" dirty="0"/>
              <a:t>. Chicago: The University of Chicago Press.</a:t>
            </a:r>
          </a:p>
          <a:p>
            <a:pPr>
              <a:lnSpc>
                <a:spcPct val="100000"/>
              </a:lnSpc>
              <a:spcBef>
                <a:spcPts val="0"/>
              </a:spcBef>
              <a:spcAft>
                <a:spcPts val="0"/>
              </a:spcAft>
            </a:pPr>
            <a:r>
              <a:rPr lang="en-US" sz="1300" dirty="0"/>
              <a:t>Lakoff, G. (1990). The invariance hypothesis: Is abstract reason based on image schemas? </a:t>
            </a:r>
            <a:r>
              <a:rPr lang="en-US" sz="1300" i="1" dirty="0"/>
              <a:t>Cognitive Linguistics</a:t>
            </a:r>
            <a:r>
              <a:rPr lang="en-US" sz="1300" dirty="0"/>
              <a:t>, </a:t>
            </a:r>
            <a:r>
              <a:rPr lang="en-US" sz="1300" i="1" dirty="0"/>
              <a:t>1</a:t>
            </a:r>
            <a:r>
              <a:rPr lang="en-US" sz="1300" dirty="0"/>
              <a:t>(1), 39–74.</a:t>
            </a:r>
          </a:p>
          <a:p>
            <a:pPr>
              <a:lnSpc>
                <a:spcPct val="100000"/>
              </a:lnSpc>
              <a:spcBef>
                <a:spcPts val="0"/>
              </a:spcBef>
              <a:spcAft>
                <a:spcPts val="0"/>
              </a:spcAft>
            </a:pPr>
            <a:r>
              <a:rPr lang="en-US" sz="1300" dirty="0"/>
              <a:t>Mandler, J. &amp; </a:t>
            </a:r>
            <a:r>
              <a:rPr lang="en-US" sz="1300" dirty="0" err="1"/>
              <a:t>Cánovas</a:t>
            </a:r>
            <a:r>
              <a:rPr lang="en-US" sz="1300" dirty="0"/>
              <a:t>, C. P. (2014). On defining image schemas. </a:t>
            </a:r>
            <a:r>
              <a:rPr lang="en-US" sz="1300" i="1" dirty="0"/>
              <a:t>Language and Cognition</a:t>
            </a:r>
            <a:r>
              <a:rPr lang="en-US" sz="1300" dirty="0"/>
              <a:t>, </a:t>
            </a:r>
            <a:r>
              <a:rPr lang="en-US" sz="1300" i="1" dirty="0"/>
              <a:t>6</a:t>
            </a:r>
            <a:r>
              <a:rPr lang="en-US" sz="1300" dirty="0"/>
              <a:t>(4), 1–23.</a:t>
            </a:r>
          </a:p>
          <a:p>
            <a:pPr>
              <a:lnSpc>
                <a:spcPct val="100000"/>
              </a:lnSpc>
              <a:spcBef>
                <a:spcPts val="0"/>
              </a:spcBef>
              <a:spcAft>
                <a:spcPts val="0"/>
              </a:spcAft>
            </a:pPr>
            <a:r>
              <a:rPr lang="en-US" sz="1300" dirty="0"/>
              <a:t>Mandler, J. (1992). How to build a baby: II. Conceptual primitives. </a:t>
            </a:r>
            <a:r>
              <a:rPr lang="en-US" sz="1300" i="1" dirty="0"/>
              <a:t>Psychological Review</a:t>
            </a:r>
            <a:r>
              <a:rPr lang="en-US" sz="1300" dirty="0"/>
              <a:t>, </a:t>
            </a:r>
            <a:r>
              <a:rPr lang="en-US" sz="1300" i="1" dirty="0"/>
              <a:t>99</a:t>
            </a:r>
            <a:r>
              <a:rPr lang="en-US" sz="1300" dirty="0"/>
              <a:t>(4), 587–604.</a:t>
            </a:r>
          </a:p>
          <a:p>
            <a:pPr>
              <a:lnSpc>
                <a:spcPct val="100000"/>
              </a:lnSpc>
              <a:spcBef>
                <a:spcPts val="0"/>
              </a:spcBef>
              <a:spcAft>
                <a:spcPts val="0"/>
              </a:spcAft>
            </a:pPr>
            <a:r>
              <a:rPr lang="en-US" sz="1300" dirty="0"/>
              <a:t>Mandler, J. (2004). </a:t>
            </a:r>
            <a:r>
              <a:rPr lang="en-US" sz="1300" i="1" dirty="0"/>
              <a:t>The foundations of mind: Origins of conceptual thought</a:t>
            </a:r>
            <a:r>
              <a:rPr lang="en-US" sz="1300" dirty="0"/>
              <a:t>. New York: Oxford University Press.</a:t>
            </a:r>
          </a:p>
          <a:p>
            <a:pPr>
              <a:lnSpc>
                <a:spcPct val="100000"/>
              </a:lnSpc>
              <a:spcBef>
                <a:spcPts val="0"/>
              </a:spcBef>
              <a:spcAft>
                <a:spcPts val="0"/>
              </a:spcAft>
            </a:pPr>
            <a:r>
              <a:rPr lang="en-US" sz="1300" dirty="0"/>
              <a:t>Mandler, J. (2005). How to build a baby: III. Image schemas and the transition to verbal thought. In </a:t>
            </a:r>
            <a:r>
              <a:rPr lang="en-US" sz="1300" dirty="0" err="1"/>
              <a:t>Hampe</a:t>
            </a:r>
            <a:r>
              <a:rPr lang="en-US" sz="1300" dirty="0"/>
              <a:t>, B. (Ed.) </a:t>
            </a:r>
            <a:r>
              <a:rPr lang="en-US" sz="1300" i="1" dirty="0"/>
              <a:t>From Perception to Meaning: Image Schemas in Cognitive Linguistics </a:t>
            </a:r>
            <a:r>
              <a:rPr lang="en-US" sz="1300" dirty="0"/>
              <a:t>(pp. 137–163). Berlin: Walter de Gruyter.</a:t>
            </a:r>
          </a:p>
          <a:p>
            <a:pPr>
              <a:lnSpc>
                <a:spcPct val="100000"/>
              </a:lnSpc>
              <a:spcBef>
                <a:spcPts val="0"/>
              </a:spcBef>
              <a:spcAft>
                <a:spcPts val="0"/>
              </a:spcAft>
            </a:pPr>
            <a:r>
              <a:rPr lang="en-US" sz="1300" dirty="0"/>
              <a:t>Mandler, J. (2012). On the spatial foundations of the conceptual system and its enrichment. </a:t>
            </a:r>
            <a:r>
              <a:rPr lang="en-US" sz="1300" i="1" dirty="0"/>
              <a:t>Cognitive Science</a:t>
            </a:r>
            <a:r>
              <a:rPr lang="en-US" sz="1300" dirty="0"/>
              <a:t>, </a:t>
            </a:r>
            <a:r>
              <a:rPr lang="en-US" sz="1300" i="1" dirty="0"/>
              <a:t>36</a:t>
            </a:r>
            <a:r>
              <a:rPr lang="en-US" sz="1300" dirty="0"/>
              <a:t>(3), 421–451.</a:t>
            </a:r>
          </a:p>
          <a:p>
            <a:pPr>
              <a:lnSpc>
                <a:spcPct val="100000"/>
              </a:lnSpc>
              <a:spcBef>
                <a:spcPts val="0"/>
              </a:spcBef>
              <a:spcAft>
                <a:spcPts val="0"/>
              </a:spcAft>
            </a:pPr>
            <a:r>
              <a:rPr lang="en-US" sz="1300" dirty="0"/>
              <a:t>Oakley, T. (2007). Image schema. In </a:t>
            </a:r>
            <a:r>
              <a:rPr lang="en-US" sz="1300" dirty="0" err="1"/>
              <a:t>Geeraerts</a:t>
            </a:r>
            <a:r>
              <a:rPr lang="en-US" sz="1300" dirty="0"/>
              <a:t>, D., &amp; </a:t>
            </a:r>
            <a:r>
              <a:rPr lang="en-US" sz="1300" dirty="0" err="1"/>
              <a:t>Cuyckens</a:t>
            </a:r>
            <a:r>
              <a:rPr lang="en-US" sz="1300" dirty="0"/>
              <a:t>, H., (Eds.). </a:t>
            </a:r>
            <a:r>
              <a:rPr lang="en-US" sz="1300" i="1" dirty="0"/>
              <a:t>The Oxford Handbook of Cognitive Linguistics </a:t>
            </a:r>
            <a:r>
              <a:rPr lang="en-US" sz="1300" dirty="0"/>
              <a:t>(pp. 214–235). Oxford: Oxford University Press.</a:t>
            </a:r>
          </a:p>
          <a:p>
            <a:pPr>
              <a:lnSpc>
                <a:spcPct val="100000"/>
              </a:lnSpc>
              <a:spcBef>
                <a:spcPts val="0"/>
              </a:spcBef>
              <a:spcAft>
                <a:spcPts val="0"/>
              </a:spcAft>
            </a:pPr>
            <a:r>
              <a:rPr lang="en-US" sz="1300" dirty="0"/>
              <a:t>Popova, Y. (2005). Image schemas and verbal synaesthesia. In </a:t>
            </a:r>
            <a:r>
              <a:rPr lang="en-US" sz="1300" dirty="0" err="1"/>
              <a:t>Hampe</a:t>
            </a:r>
            <a:r>
              <a:rPr lang="en-US" sz="1300" dirty="0"/>
              <a:t>, B. (Ed.). </a:t>
            </a:r>
            <a:r>
              <a:rPr lang="en-US" sz="1300" i="1" dirty="0"/>
              <a:t>From Perception to Meaning: Image Schemas in Cognitive Linguistics </a:t>
            </a:r>
            <a:r>
              <a:rPr lang="en-US" sz="1300" dirty="0"/>
              <a:t>(pp. 395–419). Berlin: Walter de Gruyter.</a:t>
            </a:r>
          </a:p>
          <a:p>
            <a:pPr>
              <a:lnSpc>
                <a:spcPct val="100000"/>
              </a:lnSpc>
              <a:spcBef>
                <a:spcPts val="0"/>
              </a:spcBef>
              <a:spcAft>
                <a:spcPts val="0"/>
              </a:spcAft>
            </a:pPr>
            <a:r>
              <a:rPr lang="en-US" sz="1300" dirty="0"/>
              <a:t>Russel, J. A. (1980). A circumplex model of affect. </a:t>
            </a:r>
            <a:r>
              <a:rPr lang="en-US" sz="1300" i="1" dirty="0"/>
              <a:t>Journal of Personality and Social Psychology</a:t>
            </a:r>
            <a:r>
              <a:rPr lang="en-US" sz="1300" dirty="0"/>
              <a:t>, </a:t>
            </a:r>
            <a:r>
              <a:rPr lang="en-US" sz="1300" i="1" dirty="0"/>
              <a:t>39</a:t>
            </a:r>
            <a:r>
              <a:rPr lang="en-US" sz="1300" dirty="0"/>
              <a:t>(6), 1161–1178.</a:t>
            </a:r>
          </a:p>
          <a:p>
            <a:pPr>
              <a:lnSpc>
                <a:spcPct val="100000"/>
              </a:lnSpc>
              <a:spcBef>
                <a:spcPts val="0"/>
              </a:spcBef>
              <a:spcAft>
                <a:spcPts val="0"/>
              </a:spcAft>
            </a:pPr>
            <a:r>
              <a:rPr lang="en-US" sz="1300" dirty="0"/>
              <a:t>Russel, J., A., Weiss, A., Mendelsohn, G., A. (1989). Affect grid: A single-item scale of pleasure and arousal. </a:t>
            </a:r>
            <a:r>
              <a:rPr lang="en-US" sz="1300" i="1" dirty="0"/>
              <a:t>Journal of Personality and Social Psychology</a:t>
            </a:r>
            <a:r>
              <a:rPr lang="en-US" sz="1300" dirty="0"/>
              <a:t>, </a:t>
            </a:r>
            <a:r>
              <a:rPr lang="en-US" sz="1300" i="1" dirty="0"/>
              <a:t>57</a:t>
            </a:r>
            <a:r>
              <a:rPr lang="en-US" sz="1300" dirty="0"/>
              <a:t>(3), 493–502.</a:t>
            </a:r>
          </a:p>
          <a:p>
            <a:pPr>
              <a:lnSpc>
                <a:spcPct val="100000"/>
              </a:lnSpc>
              <a:spcBef>
                <a:spcPts val="0"/>
              </a:spcBef>
              <a:spcAft>
                <a:spcPts val="0"/>
              </a:spcAft>
            </a:pPr>
            <a:r>
              <a:rPr lang="en-US" sz="1300" dirty="0"/>
              <a:t>Russel, J., A. (2003). Core affect and the psychological construction of emotion. </a:t>
            </a:r>
            <a:r>
              <a:rPr lang="en-US" sz="1300" i="1" dirty="0"/>
              <a:t>Psychological Review</a:t>
            </a:r>
            <a:r>
              <a:rPr lang="en-US" sz="1300" dirty="0"/>
              <a:t>, </a:t>
            </a:r>
            <a:r>
              <a:rPr lang="en-US" sz="1300" i="1" dirty="0"/>
              <a:t>110</a:t>
            </a:r>
            <a:r>
              <a:rPr lang="en-US" sz="1300" dirty="0"/>
              <a:t>(1), 145–172.</a:t>
            </a:r>
          </a:p>
          <a:p>
            <a:pPr>
              <a:lnSpc>
                <a:spcPct val="100000"/>
              </a:lnSpc>
              <a:spcBef>
                <a:spcPts val="0"/>
              </a:spcBef>
              <a:spcAft>
                <a:spcPts val="0"/>
              </a:spcAft>
            </a:pPr>
            <a:r>
              <a:rPr lang="en-US" sz="1300" dirty="0" err="1"/>
              <a:t>Saslaw</a:t>
            </a:r>
            <a:r>
              <a:rPr lang="en-US" sz="1300" dirty="0"/>
              <a:t>, J. (1996). Forces, containers, and paths: The role of body-derived image schemas in the conceptualization of music. </a:t>
            </a:r>
            <a:r>
              <a:rPr lang="en-US" sz="1300" i="1" dirty="0"/>
              <a:t>Journal of Music Theory</a:t>
            </a:r>
            <a:r>
              <a:rPr lang="en-US" sz="1300" dirty="0"/>
              <a:t>, </a:t>
            </a:r>
            <a:r>
              <a:rPr lang="en-US" sz="1300" i="1" dirty="0"/>
              <a:t>40</a:t>
            </a:r>
            <a:r>
              <a:rPr lang="en-US" sz="1300" dirty="0"/>
              <a:t>(2), 217–243.</a:t>
            </a:r>
          </a:p>
          <a:p>
            <a:pPr>
              <a:lnSpc>
                <a:spcPct val="100000"/>
              </a:lnSpc>
              <a:spcBef>
                <a:spcPts val="0"/>
              </a:spcBef>
              <a:spcAft>
                <a:spcPts val="0"/>
              </a:spcAft>
            </a:pPr>
            <a:r>
              <a:rPr lang="en-US" sz="1300" dirty="0"/>
              <a:t>Stadler, M. W. (2020). </a:t>
            </a:r>
            <a:r>
              <a:rPr lang="en-US" sz="1300" i="1" dirty="0"/>
              <a:t>The ontological nature of part-whole oscillations</a:t>
            </a:r>
            <a:r>
              <a:rPr lang="en-US" sz="1300" dirty="0"/>
              <a:t>. Vienna: Austrian Academy of Sciences Press.</a:t>
            </a:r>
          </a:p>
        </p:txBody>
      </p:sp>
    </p:spTree>
    <p:extLst>
      <p:ext uri="{BB962C8B-B14F-4D97-AF65-F5344CB8AC3E}">
        <p14:creationId xmlns:p14="http://schemas.microsoft.com/office/powerpoint/2010/main" val="3204332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3B49-968B-4E63-BC82-84DF22280ADC}"/>
              </a:ext>
            </a:extLst>
          </p:cNvPr>
          <p:cNvSpPr>
            <a:spLocks noGrp="1"/>
          </p:cNvSpPr>
          <p:nvPr>
            <p:ph type="title"/>
          </p:nvPr>
        </p:nvSpPr>
        <p:spPr/>
        <p:txBody>
          <a:bodyPr>
            <a:normAutofit/>
          </a:bodyPr>
          <a:lstStyle/>
          <a:p>
            <a:r>
              <a:rPr lang="sr-Latn-RS" sz="4800" b="1" dirty="0"/>
              <a:t>Thank you for your attention!</a:t>
            </a:r>
            <a:endParaRPr lang="en-US" sz="4800" b="1" dirty="0"/>
          </a:p>
        </p:txBody>
      </p:sp>
      <p:sp>
        <p:nvSpPr>
          <p:cNvPr id="3" name="Content Placeholder 2">
            <a:extLst>
              <a:ext uri="{FF2B5EF4-FFF2-40B4-BE49-F238E27FC236}">
                <a16:creationId xmlns:a16="http://schemas.microsoft.com/office/drawing/2014/main" id="{28E14F96-923B-4519-847B-1E2D001537BA}"/>
              </a:ext>
            </a:extLst>
          </p:cNvPr>
          <p:cNvSpPr>
            <a:spLocks noGrp="1"/>
          </p:cNvSpPr>
          <p:nvPr>
            <p:ph idx="1"/>
          </p:nvPr>
        </p:nvSpPr>
        <p:spPr>
          <a:xfrm>
            <a:off x="1261872" y="3137647"/>
            <a:ext cx="8595360" cy="3042490"/>
          </a:xfrm>
        </p:spPr>
        <p:txBody>
          <a:bodyPr>
            <a:normAutofit/>
          </a:bodyPr>
          <a:lstStyle/>
          <a:p>
            <a:r>
              <a:rPr lang="en-GB" sz="3600" dirty="0">
                <a:hlinkClick r:id="rId2">
                  <a:extLst>
                    <a:ext uri="{A12FA001-AC4F-418D-AE19-62706E023703}">
                      <ahyp:hlinkClr xmlns:ahyp="http://schemas.microsoft.com/office/drawing/2018/hyperlinkcolor" val="tx"/>
                    </a:ext>
                  </a:extLst>
                </a:hlinkClick>
              </a:rPr>
              <a:t>v</a:t>
            </a:r>
            <a:r>
              <a:rPr lang="sr-Latn-RS" sz="3600" dirty="0">
                <a:hlinkClick r:id="rId2">
                  <a:extLst>
                    <a:ext uri="{A12FA001-AC4F-418D-AE19-62706E023703}">
                      <ahyp:hlinkClr xmlns:ahyp="http://schemas.microsoft.com/office/drawing/2018/hyperlinkcolor" val="tx"/>
                    </a:ext>
                  </a:extLst>
                </a:hlinkClick>
              </a:rPr>
              <a:t>ladimirz.jovanovic</a:t>
            </a:r>
            <a:r>
              <a:rPr lang="en-GB" sz="3600" dirty="0">
                <a:hlinkClick r:id="rId2">
                  <a:extLst>
                    <a:ext uri="{A12FA001-AC4F-418D-AE19-62706E023703}">
                      <ahyp:hlinkClr xmlns:ahyp="http://schemas.microsoft.com/office/drawing/2018/hyperlinkcolor" val="tx"/>
                    </a:ext>
                  </a:extLst>
                </a:hlinkClick>
              </a:rPr>
              <a:t>@filfak.ni.ac.rs</a:t>
            </a:r>
            <a:endParaRPr lang="en-GB" sz="3600" dirty="0"/>
          </a:p>
          <a:p>
            <a:r>
              <a:rPr lang="en-GB" sz="3600" dirty="0">
                <a:hlinkClick r:id="rId3">
                  <a:extLst>
                    <a:ext uri="{A12FA001-AC4F-418D-AE19-62706E023703}">
                      <ahyp:hlinkClr xmlns:ahyp="http://schemas.microsoft.com/office/drawing/2018/hyperlinkcolor" val="tx"/>
                    </a:ext>
                  </a:extLst>
                </a:hlinkClick>
              </a:rPr>
              <a:t>biljana.misic.ilic@filfak.ni.ac.rs</a:t>
            </a:r>
            <a:endParaRPr lang="en-GB" sz="3600" dirty="0"/>
          </a:p>
          <a:p>
            <a:r>
              <a:rPr lang="en-GB" sz="3600" u="sng" dirty="0"/>
              <a:t>marta.velickovic@</a:t>
            </a:r>
            <a:r>
              <a:rPr lang="en-GB" sz="3600" u="sng" dirty="0">
                <a:hlinkClick r:id="rId2">
                  <a:extLst>
                    <a:ext uri="{A12FA001-AC4F-418D-AE19-62706E023703}">
                      <ahyp:hlinkClr xmlns:ahyp="http://schemas.microsoft.com/office/drawing/2018/hyperlinkcolor" val="tx"/>
                    </a:ext>
                  </a:extLst>
                </a:hlinkClick>
              </a:rPr>
              <a:t>filfak.ni.ac.rs</a:t>
            </a:r>
            <a:endParaRPr lang="en-US" sz="3600" u="sng" dirty="0"/>
          </a:p>
        </p:txBody>
      </p:sp>
    </p:spTree>
    <p:extLst>
      <p:ext uri="{BB962C8B-B14F-4D97-AF65-F5344CB8AC3E}">
        <p14:creationId xmlns:p14="http://schemas.microsoft.com/office/powerpoint/2010/main" val="424782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1. Introduction</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941294"/>
            <a:ext cx="10714975" cy="5549153"/>
          </a:xfrm>
        </p:spPr>
        <p:txBody>
          <a:bodyPr>
            <a:normAutofit fontScale="92500" lnSpcReduction="10000"/>
          </a:bodyPr>
          <a:lstStyle/>
          <a:p>
            <a:r>
              <a:rPr lang="en-US" sz="2800" dirty="0"/>
              <a:t>FOCUS: M</a:t>
            </a:r>
            <a:r>
              <a:rPr lang="sr-Latn-RS" sz="2800" b="1" dirty="0"/>
              <a:t>otion</a:t>
            </a:r>
            <a:r>
              <a:rPr lang="en-US" sz="2800" b="1" dirty="0"/>
              <a:t> verbs</a:t>
            </a:r>
            <a:r>
              <a:rPr lang="sr-Latn-RS" sz="2800" dirty="0"/>
              <a:t> and other related language forms (adverbials, nominalisations). </a:t>
            </a:r>
          </a:p>
          <a:p>
            <a:r>
              <a:rPr lang="en-US" sz="2800" dirty="0"/>
              <a:t>BASIC </a:t>
            </a:r>
            <a:r>
              <a:rPr lang="sr-Latn-RS" sz="2800" dirty="0"/>
              <a:t>ASSUMPTION</a:t>
            </a:r>
            <a:r>
              <a:rPr lang="en-US" sz="2800" dirty="0"/>
              <a:t>S</a:t>
            </a:r>
            <a:r>
              <a:rPr lang="sr-Latn-RS" sz="2800" dirty="0"/>
              <a:t>: </a:t>
            </a:r>
          </a:p>
          <a:p>
            <a:pPr lvl="1"/>
            <a:r>
              <a:rPr lang="sr-Latn-RS" sz="2800" dirty="0"/>
              <a:t>Certain</a:t>
            </a:r>
            <a:r>
              <a:rPr lang="en-US" sz="2800" dirty="0"/>
              <a:t> IS complexes</a:t>
            </a:r>
            <a:r>
              <a:rPr lang="sr-Latn-RS" sz="2800" dirty="0"/>
              <a:t>, particularly those involving F, P and L </a:t>
            </a:r>
            <a:r>
              <a:rPr lang="en-US" sz="2800" dirty="0"/>
              <a:t>appear to be </a:t>
            </a:r>
            <a:r>
              <a:rPr lang="sr-Latn-RS" sz="2800" b="1" dirty="0"/>
              <a:t>more </a:t>
            </a:r>
            <a:r>
              <a:rPr lang="en-US" sz="2800" b="1" dirty="0"/>
              <a:t>dominant</a:t>
            </a:r>
            <a:r>
              <a:rPr lang="en-US" sz="2800" dirty="0"/>
              <a:t> -</a:t>
            </a:r>
            <a:r>
              <a:rPr lang="sr-Latn-RS" sz="2800" dirty="0"/>
              <a:t> the nature of</a:t>
            </a:r>
            <a:r>
              <a:rPr lang="en-US" sz="2800" dirty="0"/>
              <a:t> the politico-economic register of both languages, </a:t>
            </a:r>
            <a:endParaRPr lang="sr-Latn-RS" sz="2800" dirty="0"/>
          </a:p>
          <a:p>
            <a:pPr lvl="1"/>
            <a:r>
              <a:rPr lang="sr-Latn-RS" sz="2800" dirty="0"/>
              <a:t>IS complexes are </a:t>
            </a:r>
            <a:r>
              <a:rPr lang="en-US" sz="2800" b="1" dirty="0"/>
              <a:t>featured differently</a:t>
            </a:r>
            <a:r>
              <a:rPr lang="en-US" sz="2800" dirty="0"/>
              <a:t> </a:t>
            </a:r>
            <a:r>
              <a:rPr lang="sr-Latn-RS" sz="2800" dirty="0"/>
              <a:t>in the conceptualization of</a:t>
            </a:r>
            <a:r>
              <a:rPr lang="en-US" sz="2800" dirty="0"/>
              <a:t> non-metaphoric and metaphoric language </a:t>
            </a:r>
            <a:r>
              <a:rPr lang="sr-Latn-RS" sz="2800" dirty="0"/>
              <a:t>expressions</a:t>
            </a:r>
            <a:r>
              <a:rPr lang="en-US" sz="2800" dirty="0"/>
              <a:t>, and </a:t>
            </a:r>
            <a:endParaRPr lang="sr-Latn-RS" sz="2800" dirty="0"/>
          </a:p>
          <a:p>
            <a:pPr lvl="1"/>
            <a:r>
              <a:rPr lang="sr-Latn-RS" sz="2800" dirty="0"/>
              <a:t>The factor of </a:t>
            </a:r>
            <a:r>
              <a:rPr lang="sr-Latn-RS" sz="2800" b="1" dirty="0"/>
              <a:t>scalarity</a:t>
            </a:r>
            <a:r>
              <a:rPr lang="sr-Latn-RS" sz="2800" dirty="0"/>
              <a:t> has a significant role in the formulation of image schematic complexes</a:t>
            </a:r>
            <a:r>
              <a:rPr lang="en-US" sz="2800" dirty="0"/>
              <a:t>. </a:t>
            </a:r>
            <a:r>
              <a:rPr lang="sr-Latn-RS" sz="2800" dirty="0"/>
              <a:t>=</a:t>
            </a:r>
            <a:r>
              <a:rPr lang="en-GB" sz="2800" dirty="0"/>
              <a:t>&gt;</a:t>
            </a:r>
            <a:endParaRPr lang="en-US" sz="2800" dirty="0"/>
          </a:p>
          <a:p>
            <a:r>
              <a:rPr lang="en-US" sz="3200" dirty="0"/>
              <a:t> How schematicity could be employed to calculate the degree of affectivity and/or bias as a correlative of topic, text authors and/or media. </a:t>
            </a:r>
            <a:endParaRPr lang="sr-Latn-RS" sz="2400" dirty="0"/>
          </a:p>
          <a:p>
            <a:endParaRPr lang="sr-Latn-RS" sz="2400" dirty="0"/>
          </a:p>
          <a:p>
            <a:endParaRPr lang="sr-Latn-RS" sz="2400" dirty="0"/>
          </a:p>
          <a:p>
            <a:endParaRPr lang="en-US" sz="2400" dirty="0"/>
          </a:p>
        </p:txBody>
      </p:sp>
    </p:spTree>
    <p:extLst>
      <p:ext uri="{BB962C8B-B14F-4D97-AF65-F5344CB8AC3E}">
        <p14:creationId xmlns:p14="http://schemas.microsoft.com/office/powerpoint/2010/main" val="2166209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1. Introduction</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6" y="941294"/>
            <a:ext cx="10789354" cy="5549153"/>
          </a:xfrm>
        </p:spPr>
        <p:txBody>
          <a:bodyPr>
            <a:normAutofit fontScale="92500" lnSpcReduction="10000"/>
          </a:bodyPr>
          <a:lstStyle/>
          <a:p>
            <a:pPr marL="0" indent="0">
              <a:buNone/>
            </a:pPr>
            <a:r>
              <a:rPr lang="sr-Latn-RS" sz="3500" dirty="0"/>
              <a:t>OBJECTIVES</a:t>
            </a:r>
            <a:r>
              <a:rPr lang="en-US" sz="3500" dirty="0"/>
              <a:t> and HYPOTHESES</a:t>
            </a:r>
            <a:r>
              <a:rPr lang="sr-Latn-RS" sz="3500" dirty="0"/>
              <a:t>: </a:t>
            </a:r>
            <a:endParaRPr lang="en-US" sz="3500" dirty="0"/>
          </a:p>
          <a:p>
            <a:r>
              <a:rPr lang="en-US" sz="3500" dirty="0"/>
              <a:t> Testing 3 related theses:</a:t>
            </a:r>
            <a:endParaRPr lang="sr-Latn-RS" sz="3500" dirty="0"/>
          </a:p>
          <a:p>
            <a:pPr marL="274320" lvl="1" indent="0">
              <a:buNone/>
            </a:pPr>
            <a:r>
              <a:rPr lang="en-US" sz="3600" dirty="0"/>
              <a:t>(1) T</a:t>
            </a:r>
            <a:r>
              <a:rPr lang="sr-Latn-RS" sz="3600" dirty="0"/>
              <a:t>he </a:t>
            </a:r>
            <a:r>
              <a:rPr lang="en-US" sz="3600" dirty="0"/>
              <a:t>increase of the </a:t>
            </a:r>
            <a:r>
              <a:rPr lang="en-US" sz="3600" b="1" dirty="0"/>
              <a:t>number of IS</a:t>
            </a:r>
            <a:r>
              <a:rPr lang="en-US" sz="3600" dirty="0"/>
              <a:t> in a complex increases the </a:t>
            </a:r>
            <a:r>
              <a:rPr lang="en-US" sz="3600" b="1" dirty="0"/>
              <a:t>number of metaphorical</a:t>
            </a:r>
            <a:r>
              <a:rPr lang="en-US" sz="3600" dirty="0"/>
              <a:t> conceptualizations in the corpus; </a:t>
            </a:r>
            <a:endParaRPr lang="sr-Latn-RS" sz="3600" dirty="0"/>
          </a:p>
          <a:p>
            <a:pPr marL="274320" lvl="1" indent="0">
              <a:buNone/>
            </a:pPr>
            <a:r>
              <a:rPr lang="en-US" sz="3600" dirty="0"/>
              <a:t>(2) Their individual </a:t>
            </a:r>
            <a:r>
              <a:rPr lang="en-US" sz="3600" b="1" dirty="0"/>
              <a:t>intensity increases the affective</a:t>
            </a:r>
            <a:r>
              <a:rPr lang="en-US" sz="3600" dirty="0"/>
              <a:t> connotation of the targeted expression; and </a:t>
            </a:r>
            <a:endParaRPr lang="sr-Latn-RS" sz="3600" dirty="0"/>
          </a:p>
          <a:p>
            <a:pPr marL="274320" lvl="1" indent="0">
              <a:buNone/>
            </a:pPr>
            <a:r>
              <a:rPr lang="en-US" sz="3600" dirty="0"/>
              <a:t>(3) The hypothesized increase may be shown to work </a:t>
            </a:r>
            <a:r>
              <a:rPr lang="en-US" sz="3600" b="1" dirty="0"/>
              <a:t>in both</a:t>
            </a:r>
            <a:r>
              <a:rPr lang="en-US" sz="3600" dirty="0"/>
              <a:t> English and Serbian, resulting in a common core and segments more specific in lingua-cultural terms. </a:t>
            </a:r>
          </a:p>
        </p:txBody>
      </p:sp>
    </p:spTree>
    <p:extLst>
      <p:ext uri="{BB962C8B-B14F-4D97-AF65-F5344CB8AC3E}">
        <p14:creationId xmlns:p14="http://schemas.microsoft.com/office/powerpoint/2010/main" val="1789554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1. Introduction</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941294"/>
            <a:ext cx="10714975" cy="5549153"/>
          </a:xfrm>
        </p:spPr>
        <p:txBody>
          <a:bodyPr>
            <a:normAutofit/>
          </a:bodyPr>
          <a:lstStyle/>
          <a:p>
            <a:pPr marL="0" indent="0">
              <a:buNone/>
            </a:pPr>
            <a:r>
              <a:rPr lang="sr-Latn-RS" sz="4000" dirty="0"/>
              <a:t>CORPUS: </a:t>
            </a:r>
            <a:endParaRPr lang="en-US" sz="4000" dirty="0"/>
          </a:p>
          <a:p>
            <a:r>
              <a:rPr lang="en-US" sz="4000" dirty="0"/>
              <a:t>2 sub-corpora, </a:t>
            </a:r>
            <a:r>
              <a:rPr lang="en-US" sz="4000" dirty="0" err="1"/>
              <a:t>totalling</a:t>
            </a:r>
            <a:r>
              <a:rPr lang="en-US" sz="4000" dirty="0"/>
              <a:t> around 400,000 words (200,000 each) and over 5,000 annotated units. </a:t>
            </a:r>
          </a:p>
          <a:p>
            <a:r>
              <a:rPr lang="sr-Latn-RS" sz="4000" dirty="0"/>
              <a:t>C</a:t>
            </a:r>
            <a:r>
              <a:rPr lang="en-US" sz="4000" dirty="0" err="1"/>
              <a:t>ompiled</a:t>
            </a:r>
            <a:r>
              <a:rPr lang="en-US" sz="4000" dirty="0"/>
              <a:t> from politico-economic articles sourced from the internet platforms of 8 daily newspapers of </a:t>
            </a:r>
            <a:r>
              <a:rPr lang="sr-Latn-RS" sz="4000" dirty="0"/>
              <a:t>different</a:t>
            </a:r>
            <a:r>
              <a:rPr lang="en-US" sz="4000" dirty="0"/>
              <a:t> type. </a:t>
            </a:r>
          </a:p>
          <a:p>
            <a:pPr marL="0" indent="0">
              <a:buNone/>
            </a:pPr>
            <a:r>
              <a:rPr lang="sr-Latn-RS" dirty="0"/>
              <a:t>English: </a:t>
            </a:r>
            <a:r>
              <a:rPr lang="sr-Latn-RS" i="1" dirty="0"/>
              <a:t>The Guardian, The Daily Telegraph, the New York Times, the Washington Times.</a:t>
            </a:r>
          </a:p>
          <a:p>
            <a:pPr marL="0" indent="0">
              <a:buNone/>
            </a:pPr>
            <a:r>
              <a:rPr lang="sr-Latn-RS" dirty="0"/>
              <a:t>Serbian: </a:t>
            </a:r>
            <a:r>
              <a:rPr lang="sr-Latn-RS" i="1" dirty="0"/>
              <a:t>Politika, Dnevnik, Danas</a:t>
            </a:r>
            <a:r>
              <a:rPr lang="en-US" i="1" dirty="0"/>
              <a:t>, </a:t>
            </a:r>
            <a:r>
              <a:rPr lang="sr-Latn-RS" i="1" dirty="0"/>
              <a:t>Blic</a:t>
            </a:r>
            <a:r>
              <a:rPr lang="en-US" i="1" dirty="0"/>
              <a:t>.</a:t>
            </a:r>
            <a:endParaRPr lang="sr-Latn-RS" i="1" dirty="0"/>
          </a:p>
        </p:txBody>
      </p:sp>
    </p:spTree>
    <p:extLst>
      <p:ext uri="{BB962C8B-B14F-4D97-AF65-F5344CB8AC3E}">
        <p14:creationId xmlns:p14="http://schemas.microsoft.com/office/powerpoint/2010/main" val="13126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1. Introduction</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941294"/>
            <a:ext cx="10714975" cy="5549153"/>
          </a:xfrm>
        </p:spPr>
        <p:txBody>
          <a:bodyPr>
            <a:normAutofit lnSpcReduction="10000"/>
          </a:bodyPr>
          <a:lstStyle/>
          <a:p>
            <a:pPr marL="0" indent="0">
              <a:buNone/>
            </a:pPr>
            <a:r>
              <a:rPr lang="sr-Latn-RS" sz="4000" dirty="0"/>
              <a:t>METHODOLOGY: </a:t>
            </a:r>
          </a:p>
          <a:p>
            <a:r>
              <a:rPr lang="sr-Latn-RS" sz="4000" dirty="0"/>
              <a:t> </a:t>
            </a:r>
            <a:r>
              <a:rPr lang="sr-Latn-RS" sz="3000" dirty="0"/>
              <a:t>B</a:t>
            </a:r>
            <a:r>
              <a:rPr lang="en-US" sz="3000" dirty="0" err="1"/>
              <a:t>ased</a:t>
            </a:r>
            <a:r>
              <a:rPr lang="en-US" sz="3000" dirty="0"/>
              <a:t> on the </a:t>
            </a:r>
            <a:r>
              <a:rPr lang="en-US" sz="3000" b="1" dirty="0"/>
              <a:t>Image schema identification and annotation protocol</a:t>
            </a:r>
            <a:r>
              <a:rPr lang="en-US" sz="3000" dirty="0"/>
              <a:t> developed and verified by the SCHEMAS Group 2022 (</a:t>
            </a:r>
            <a:r>
              <a:rPr lang="en-US" sz="3000" dirty="0" err="1"/>
              <a:t>Figar</a:t>
            </a:r>
            <a:r>
              <a:rPr lang="en-US" sz="3000" dirty="0"/>
              <a:t> &amp; </a:t>
            </a:r>
            <a:r>
              <a:rPr lang="en-US" sz="3000" dirty="0" err="1"/>
              <a:t>Veli</a:t>
            </a:r>
            <a:r>
              <a:rPr lang="sr-Latn-RS" sz="3000" dirty="0"/>
              <a:t>č</a:t>
            </a:r>
            <a:r>
              <a:rPr lang="en-US" sz="3000" dirty="0" err="1"/>
              <a:t>kovi</a:t>
            </a:r>
            <a:r>
              <a:rPr lang="sr-Latn-RS" sz="3000" dirty="0"/>
              <a:t>ć</a:t>
            </a:r>
            <a:r>
              <a:rPr lang="en-US" sz="3000" dirty="0"/>
              <a:t>, 2022). </a:t>
            </a:r>
            <a:endParaRPr lang="sr-Latn-RS" sz="3000" dirty="0"/>
          </a:p>
          <a:p>
            <a:r>
              <a:rPr lang="sr-Latn-RS" sz="3000" dirty="0"/>
              <a:t> </a:t>
            </a:r>
            <a:r>
              <a:rPr lang="en-US" sz="3000" dirty="0"/>
              <a:t>Individual raters (8), manual annotations in texts</a:t>
            </a:r>
            <a:r>
              <a:rPr lang="sr-Latn-RS" sz="3000" dirty="0"/>
              <a:t>,</a:t>
            </a:r>
            <a:r>
              <a:rPr lang="en-US" sz="3000" dirty="0"/>
              <a:t> interrater agreement of three annotators conducted. </a:t>
            </a:r>
          </a:p>
          <a:p>
            <a:r>
              <a:rPr lang="en-US" sz="3000" dirty="0"/>
              <a:t>The principles of annotation, the symbols and categories agreed on among 8 annotators</a:t>
            </a:r>
          </a:p>
          <a:p>
            <a:r>
              <a:rPr lang="en-US" sz="3000" dirty="0"/>
              <a:t>&lt;s&gt;, &lt;</a:t>
            </a:r>
            <a:r>
              <a:rPr lang="en-US" sz="3000" dirty="0" err="1"/>
              <a:t>ms</a:t>
            </a:r>
            <a:r>
              <a:rPr lang="en-US" sz="3000" dirty="0"/>
              <a:t>&gt;, &lt;F&gt;, &lt;P&gt;, &lt;L&gt;, &lt;C&gt;, &lt;B&gt;</a:t>
            </a:r>
          </a:p>
          <a:p>
            <a:r>
              <a:rPr lang="en-US" sz="3000" dirty="0"/>
              <a:t>Neutral, +, ++,++</a:t>
            </a:r>
            <a:r>
              <a:rPr lang="sr-Latn-RS" sz="3000" dirty="0"/>
              <a:t>, </a:t>
            </a:r>
            <a:r>
              <a:rPr lang="en-US" sz="3000" dirty="0"/>
              <a:t>-,--,---,</a:t>
            </a:r>
          </a:p>
          <a:p>
            <a:endParaRPr lang="sr-Latn-RS" sz="2400" dirty="0"/>
          </a:p>
        </p:txBody>
      </p:sp>
    </p:spTree>
    <p:extLst>
      <p:ext uri="{BB962C8B-B14F-4D97-AF65-F5344CB8AC3E}">
        <p14:creationId xmlns:p14="http://schemas.microsoft.com/office/powerpoint/2010/main" val="201237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44A6-C4C5-4CEC-B995-DBD1D39ED6FD}"/>
              </a:ext>
            </a:extLst>
          </p:cNvPr>
          <p:cNvSpPr>
            <a:spLocks noGrp="1"/>
          </p:cNvSpPr>
          <p:nvPr>
            <p:ph type="title"/>
          </p:nvPr>
        </p:nvSpPr>
        <p:spPr>
          <a:xfrm>
            <a:off x="239178" y="258183"/>
            <a:ext cx="10640747" cy="593464"/>
          </a:xfrm>
        </p:spPr>
        <p:txBody>
          <a:bodyPr>
            <a:normAutofit fontScale="90000"/>
          </a:bodyPr>
          <a:lstStyle/>
          <a:p>
            <a:r>
              <a:rPr lang="en-GB" b="1" dirty="0"/>
              <a:t>2. Theoretical Background</a:t>
            </a:r>
            <a:endParaRPr lang="en-US" b="1" dirty="0"/>
          </a:p>
        </p:txBody>
      </p:sp>
      <p:sp>
        <p:nvSpPr>
          <p:cNvPr id="3" name="Content Placeholder 2">
            <a:extLst>
              <a:ext uri="{FF2B5EF4-FFF2-40B4-BE49-F238E27FC236}">
                <a16:creationId xmlns:a16="http://schemas.microsoft.com/office/drawing/2014/main" id="{FA75961B-0360-4788-AA75-B2E9C20A4CDC}"/>
              </a:ext>
            </a:extLst>
          </p:cNvPr>
          <p:cNvSpPr>
            <a:spLocks noGrp="1"/>
          </p:cNvSpPr>
          <p:nvPr>
            <p:ph idx="1"/>
          </p:nvPr>
        </p:nvSpPr>
        <p:spPr>
          <a:xfrm>
            <a:off x="374365" y="941294"/>
            <a:ext cx="10714975" cy="5549153"/>
          </a:xfrm>
        </p:spPr>
        <p:txBody>
          <a:bodyPr>
            <a:normAutofit/>
          </a:bodyPr>
          <a:lstStyle/>
          <a:p>
            <a:r>
              <a:rPr lang="en-GB" sz="3200" dirty="0"/>
              <a:t>C</a:t>
            </a:r>
            <a:r>
              <a:rPr lang="en-US" sz="3200" dirty="0" err="1"/>
              <a:t>onceived</a:t>
            </a:r>
            <a:r>
              <a:rPr lang="en-US" sz="3200" dirty="0"/>
              <a:t> of by linguists and</a:t>
            </a:r>
            <a:r>
              <a:rPr lang="sr-Latn-RS" sz="3200" dirty="0"/>
              <a:t> </a:t>
            </a:r>
            <a:r>
              <a:rPr lang="en-US" sz="3200" dirty="0"/>
              <a:t>psychologists, </a:t>
            </a:r>
            <a:r>
              <a:rPr lang="en-US" sz="3200" dirty="0" err="1"/>
              <a:t>Cienki</a:t>
            </a:r>
            <a:r>
              <a:rPr lang="en-US" sz="3200" dirty="0"/>
              <a:t> (1997), </a:t>
            </a:r>
            <a:r>
              <a:rPr lang="en-US" sz="3200" dirty="0" err="1"/>
              <a:t>Hedblom</a:t>
            </a:r>
            <a:r>
              <a:rPr lang="en-US" sz="3200" dirty="0"/>
              <a:t>, et al. (2015; 2016, 2019), Johnson (1987; 2005;</a:t>
            </a:r>
            <a:r>
              <a:rPr lang="sr-Latn-RS" sz="3200" dirty="0"/>
              <a:t> </a:t>
            </a:r>
            <a:r>
              <a:rPr lang="en-US" sz="3200" dirty="0"/>
              <a:t>2007), Lakoff (1987, 1990), Lakoff and Turner (1989), </a:t>
            </a:r>
            <a:r>
              <a:rPr lang="en-US" sz="3200" dirty="0" err="1"/>
              <a:t>Mandler</a:t>
            </a:r>
            <a:r>
              <a:rPr lang="en-US" sz="3200" dirty="0"/>
              <a:t> (1992; 2004; 2012; 2014),</a:t>
            </a:r>
            <a:r>
              <a:rPr lang="sr-Latn-RS" sz="3200" dirty="0"/>
              <a:t> </a:t>
            </a:r>
            <a:r>
              <a:rPr lang="en-US" sz="3200" dirty="0"/>
              <a:t>Oakley (2007) and others</a:t>
            </a:r>
            <a:r>
              <a:rPr lang="sr-Latn-RS" sz="3200" dirty="0"/>
              <a:t>.</a:t>
            </a:r>
            <a:endParaRPr lang="en-US" sz="3200" dirty="0">
              <a:solidFill>
                <a:prstClr val="black"/>
              </a:solidFill>
            </a:endParaRPr>
          </a:p>
          <a:p>
            <a:r>
              <a:rPr lang="en-US" sz="3200" dirty="0">
                <a:solidFill>
                  <a:prstClr val="black"/>
                </a:solidFill>
              </a:rPr>
              <a:t>Observed as relatively self-sufficient and delineable </a:t>
            </a:r>
            <a:r>
              <a:rPr lang="en-US" sz="3200" b="1" dirty="0">
                <a:solidFill>
                  <a:prstClr val="black"/>
                </a:solidFill>
              </a:rPr>
              <a:t>preconceptual building blocks </a:t>
            </a:r>
            <a:r>
              <a:rPr lang="en-US" sz="3200" dirty="0">
                <a:solidFill>
                  <a:prstClr val="black"/>
                </a:solidFill>
              </a:rPr>
              <a:t>(Popova, 2005), abstract elements for concept formation in the human mind, such as PATH, LINK, or CONTAINER.</a:t>
            </a:r>
            <a:endParaRPr lang="sr-Latn-RS" sz="2400" dirty="0"/>
          </a:p>
        </p:txBody>
      </p:sp>
    </p:spTree>
    <p:extLst>
      <p:ext uri="{BB962C8B-B14F-4D97-AF65-F5344CB8AC3E}">
        <p14:creationId xmlns:p14="http://schemas.microsoft.com/office/powerpoint/2010/main" val="1579575677"/>
      </p:ext>
    </p:extLst>
  </p:cSld>
  <p:clrMapOvr>
    <a:masterClrMapping/>
  </p:clrMapOvr>
</p:sld>
</file>

<file path=ppt/theme/theme1.xml><?xml version="1.0" encoding="utf-8"?>
<a:theme xmlns:a="http://schemas.openxmlformats.org/drawingml/2006/main" name="View">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ustom 2">
      <a:majorFont>
        <a:latin typeface="Batang"/>
        <a:ea typeface=""/>
        <a:cs typeface=""/>
      </a:majorFont>
      <a:minorFont>
        <a:latin typeface="Batang"/>
        <a:ea typeface=""/>
        <a:cs typeface=""/>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View</Template>
  <TotalTime>3385</TotalTime>
  <Words>4017</Words>
  <Application>Microsoft Office PowerPoint</Application>
  <PresentationFormat>Widescreen</PresentationFormat>
  <Paragraphs>498</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Batang</vt:lpstr>
      <vt:lpstr>NSimSun</vt:lpstr>
      <vt:lpstr>Arial</vt:lpstr>
      <vt:lpstr>Liberation Serif</vt:lpstr>
      <vt:lpstr>Wingdings 2</vt:lpstr>
      <vt:lpstr>View</vt:lpstr>
      <vt:lpstr>Vladimir Ž. Jovanović Biljana Mišić Ilić Marta Veličković University of Niš  IMAGE-SCHEMATIC COMPLEXES  IN POLITICAL DISCOURSE CONCEPTUALIZATIONS:  A CORPUS-BASED CONTRASTIVE STUDY</vt:lpstr>
      <vt:lpstr>1. Introduction</vt:lpstr>
      <vt:lpstr>1. Introduction</vt:lpstr>
      <vt:lpstr>1. Introduction</vt:lpstr>
      <vt:lpstr>1. Introduction</vt:lpstr>
      <vt:lpstr>1. Introduction</vt:lpstr>
      <vt:lpstr>1. Introduction</vt:lpstr>
      <vt:lpstr>1. Introduction</vt:lpstr>
      <vt:lpstr>2. Theoretical Background</vt:lpstr>
      <vt:lpstr>2. Theoretical Background</vt:lpstr>
      <vt:lpstr>2. Theoretical Background</vt:lpstr>
      <vt:lpstr>2. Theoretical Background</vt:lpstr>
      <vt:lpstr>3. Research results</vt:lpstr>
      <vt:lpstr>3. Research results</vt:lpstr>
      <vt:lpstr>3. Research results</vt:lpstr>
      <vt:lpstr>3. Research results</vt:lpstr>
      <vt:lpstr>3. Research results</vt:lpstr>
      <vt:lpstr>3. Research results</vt:lpstr>
      <vt:lpstr>3. Research results</vt:lpstr>
      <vt:lpstr>3. Research results</vt:lpstr>
      <vt:lpstr>3. Research results</vt:lpstr>
      <vt:lpstr>3. Research results</vt:lpstr>
      <vt:lpstr>3. Research results</vt:lpstr>
      <vt:lpstr>3. Research results</vt:lpstr>
      <vt:lpstr>3. Research results</vt:lpstr>
      <vt:lpstr>3. Research results</vt:lpstr>
      <vt:lpstr>3. Research results</vt:lpstr>
      <vt:lpstr>4. Discussion</vt:lpstr>
      <vt:lpstr>4. Discussion</vt:lpstr>
      <vt:lpstr>4. Discussion</vt:lpstr>
      <vt:lpstr>4. Discussion</vt:lpstr>
      <vt:lpstr>4. Discussion</vt:lpstr>
      <vt:lpstr>4. Discussion</vt:lpstr>
      <vt:lpstr>4. Discussion</vt:lpstr>
      <vt:lpstr>5. Conclusion</vt:lpstr>
      <vt:lpstr>5. Conclusion</vt:lpstr>
      <vt:lpstr>5. Conclusion</vt:lpstr>
      <vt:lpstr>5. Conclusion</vt:lpstr>
      <vt:lpstr>References and literature</vt:lpstr>
      <vt:lpstr>References and literature</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korisnik</dc:creator>
  <cp:lastModifiedBy>korisnik</cp:lastModifiedBy>
  <cp:revision>214</cp:revision>
  <dcterms:created xsi:type="dcterms:W3CDTF">2023-08-04T15:26:22Z</dcterms:created>
  <dcterms:modified xsi:type="dcterms:W3CDTF">2023-09-21T19:32:07Z</dcterms:modified>
</cp:coreProperties>
</file>